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handoutMasterIdLst>
    <p:handoutMasterId r:id="rId31"/>
  </p:handoutMasterIdLst>
  <p:sldIdLst>
    <p:sldId id="412" r:id="rId2"/>
    <p:sldId id="360" r:id="rId3"/>
    <p:sldId id="362" r:id="rId4"/>
    <p:sldId id="392" r:id="rId5"/>
    <p:sldId id="364" r:id="rId6"/>
    <p:sldId id="363" r:id="rId7"/>
    <p:sldId id="393" r:id="rId8"/>
    <p:sldId id="394" r:id="rId9"/>
    <p:sldId id="413" r:id="rId10"/>
    <p:sldId id="366" r:id="rId11"/>
    <p:sldId id="369" r:id="rId12"/>
    <p:sldId id="375" r:id="rId13"/>
    <p:sldId id="377" r:id="rId14"/>
    <p:sldId id="380" r:id="rId15"/>
    <p:sldId id="378" r:id="rId16"/>
    <p:sldId id="379" r:id="rId17"/>
    <p:sldId id="382" r:id="rId18"/>
    <p:sldId id="385" r:id="rId19"/>
    <p:sldId id="384" r:id="rId20"/>
    <p:sldId id="405" r:id="rId21"/>
    <p:sldId id="388" r:id="rId22"/>
    <p:sldId id="404" r:id="rId23"/>
    <p:sldId id="391" r:id="rId24"/>
    <p:sldId id="398" r:id="rId25"/>
    <p:sldId id="414" r:id="rId26"/>
    <p:sldId id="407" r:id="rId27"/>
    <p:sldId id="408" r:id="rId28"/>
    <p:sldId id="415" r:id="rId2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00"/>
    <a:srgbClr val="5B6770"/>
    <a:srgbClr val="277DA1"/>
    <a:srgbClr val="A9C23F"/>
    <a:srgbClr val="789D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333" autoAdjust="0"/>
    <p:restoredTop sz="60067" autoAdjust="0"/>
  </p:normalViewPr>
  <p:slideViewPr>
    <p:cSldViewPr snapToGrid="0" snapToObjects="1">
      <p:cViewPr varScale="1">
        <p:scale>
          <a:sx n="66" d="100"/>
          <a:sy n="66" d="100"/>
        </p:scale>
        <p:origin x="2502" y="72"/>
      </p:cViewPr>
      <p:guideLst>
        <p:guide orient="horz" pos="2160"/>
        <p:guide pos="2880"/>
      </p:guideLst>
    </p:cSldViewPr>
  </p:slideViewPr>
  <p:outlineViewPr>
    <p:cViewPr>
      <p:scale>
        <a:sx n="33" d="100"/>
        <a:sy n="33" d="100"/>
      </p:scale>
      <p:origin x="0" y="-45984"/>
    </p:cViewPr>
  </p:outlineViewPr>
  <p:notesTextViewPr>
    <p:cViewPr>
      <p:scale>
        <a:sx n="3" d="2"/>
        <a:sy n="3" d="2"/>
      </p:scale>
      <p:origin x="0" y="0"/>
    </p:cViewPr>
  </p:notesTextViewPr>
  <p:sorterViewPr>
    <p:cViewPr varScale="1">
      <p:scale>
        <a:sx n="1" d="1"/>
        <a:sy n="1" d="1"/>
      </p:scale>
      <p:origin x="0" y="-168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29282" cy="351957"/>
          </a:xfrm>
          <a:prstGeom prst="rect">
            <a:avLst/>
          </a:prstGeom>
        </p:spPr>
        <p:txBody>
          <a:bodyPr vert="horz" lIns="91422" tIns="45710" rIns="91422" bIns="45710" rtlCol="0"/>
          <a:lstStyle>
            <a:lvl1pPr algn="l">
              <a:defRPr sz="1200"/>
            </a:lvl1pPr>
          </a:lstStyle>
          <a:p>
            <a:r>
              <a:rPr lang="en-US"/>
              <a:t>Employment Training Panel</a:t>
            </a:r>
          </a:p>
        </p:txBody>
      </p:sp>
      <p:sp>
        <p:nvSpPr>
          <p:cNvPr id="3" name="Date Placeholder 2"/>
          <p:cNvSpPr>
            <a:spLocks noGrp="1"/>
          </p:cNvSpPr>
          <p:nvPr>
            <p:ph type="dt" sz="quarter" idx="1"/>
          </p:nvPr>
        </p:nvSpPr>
        <p:spPr>
          <a:xfrm>
            <a:off x="5265016" y="1"/>
            <a:ext cx="4029282" cy="351957"/>
          </a:xfrm>
          <a:prstGeom prst="rect">
            <a:avLst/>
          </a:prstGeom>
        </p:spPr>
        <p:txBody>
          <a:bodyPr vert="horz" lIns="91422" tIns="45710" rIns="91422" bIns="45710" rtlCol="0"/>
          <a:lstStyle>
            <a:lvl1pPr algn="r">
              <a:defRPr sz="1200"/>
            </a:lvl1pPr>
          </a:lstStyle>
          <a:p>
            <a:r>
              <a:rPr lang="en-US"/>
              <a:t>1/30/2020</a:t>
            </a:r>
          </a:p>
        </p:txBody>
      </p:sp>
      <p:sp>
        <p:nvSpPr>
          <p:cNvPr id="4" name="Footer Placeholder 3"/>
          <p:cNvSpPr>
            <a:spLocks noGrp="1"/>
          </p:cNvSpPr>
          <p:nvPr>
            <p:ph type="ftr" sz="quarter" idx="2"/>
          </p:nvPr>
        </p:nvSpPr>
        <p:spPr>
          <a:xfrm>
            <a:off x="2" y="6658443"/>
            <a:ext cx="4029282" cy="351957"/>
          </a:xfrm>
          <a:prstGeom prst="rect">
            <a:avLst/>
          </a:prstGeom>
        </p:spPr>
        <p:txBody>
          <a:bodyPr vert="horz" lIns="91422" tIns="45710" rIns="91422" bIns="45710" rtlCol="0" anchor="b"/>
          <a:lstStyle>
            <a:lvl1pPr algn="l">
              <a:defRPr sz="1200"/>
            </a:lvl1pPr>
          </a:lstStyle>
          <a:p>
            <a:r>
              <a:rPr lang="en-US"/>
              <a:t>www.etp.ca.gov</a:t>
            </a:r>
          </a:p>
        </p:txBody>
      </p:sp>
      <p:sp>
        <p:nvSpPr>
          <p:cNvPr id="5" name="Slide Number Placeholder 4"/>
          <p:cNvSpPr>
            <a:spLocks noGrp="1"/>
          </p:cNvSpPr>
          <p:nvPr>
            <p:ph type="sldNum" sz="quarter" idx="3"/>
          </p:nvPr>
        </p:nvSpPr>
        <p:spPr>
          <a:xfrm>
            <a:off x="5265016" y="6658443"/>
            <a:ext cx="4029282" cy="351957"/>
          </a:xfrm>
          <a:prstGeom prst="rect">
            <a:avLst/>
          </a:prstGeom>
        </p:spPr>
        <p:txBody>
          <a:bodyPr vert="horz" lIns="91422" tIns="45710" rIns="91422" bIns="45710" rtlCol="0" anchor="b"/>
          <a:lstStyle>
            <a:lvl1pPr algn="r">
              <a:defRPr sz="1200"/>
            </a:lvl1pPr>
          </a:lstStyle>
          <a:p>
            <a:fld id="{099318A7-F14B-4BBA-8ACD-018E7FB634C0}" type="slidenum">
              <a:rPr lang="en-US" smtClean="0"/>
              <a:t>‹#›</a:t>
            </a:fld>
            <a:endParaRPr lang="en-US"/>
          </a:p>
        </p:txBody>
      </p:sp>
    </p:spTree>
    <p:extLst>
      <p:ext uri="{BB962C8B-B14F-4D97-AF65-F5344CB8AC3E}">
        <p14:creationId xmlns:p14="http://schemas.microsoft.com/office/powerpoint/2010/main" val="401200676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57" tIns="46581" rIns="93157" bIns="46581" rtlCol="0"/>
          <a:lstStyle>
            <a:lvl1pPr algn="l">
              <a:defRPr sz="1200"/>
            </a:lvl1pPr>
          </a:lstStyle>
          <a:p>
            <a:r>
              <a:rPr lang="en-US"/>
              <a:t>Employment Training Panel</a:t>
            </a:r>
          </a:p>
        </p:txBody>
      </p:sp>
      <p:sp>
        <p:nvSpPr>
          <p:cNvPr id="3" name="Date Placeholder 2"/>
          <p:cNvSpPr>
            <a:spLocks noGrp="1"/>
          </p:cNvSpPr>
          <p:nvPr>
            <p:ph type="dt" idx="1"/>
          </p:nvPr>
        </p:nvSpPr>
        <p:spPr>
          <a:xfrm>
            <a:off x="5265809" y="0"/>
            <a:ext cx="4028440" cy="351737"/>
          </a:xfrm>
          <a:prstGeom prst="rect">
            <a:avLst/>
          </a:prstGeom>
        </p:spPr>
        <p:txBody>
          <a:bodyPr vert="horz" lIns="93157" tIns="46581" rIns="93157" bIns="46581" rtlCol="0"/>
          <a:lstStyle>
            <a:lvl1pPr algn="r">
              <a:defRPr sz="1200"/>
            </a:lvl1pPr>
          </a:lstStyle>
          <a:p>
            <a:r>
              <a:rPr lang="en-US"/>
              <a:t>1/30/2020</a:t>
            </a:r>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57" tIns="46581" rIns="93157" bIns="46581" rtlCol="0" anchor="ctr"/>
          <a:lstStyle/>
          <a:p>
            <a:endParaRPr lang="en-US"/>
          </a:p>
        </p:txBody>
      </p:sp>
      <p:sp>
        <p:nvSpPr>
          <p:cNvPr id="5" name="Notes Placeholder 4"/>
          <p:cNvSpPr>
            <a:spLocks noGrp="1"/>
          </p:cNvSpPr>
          <p:nvPr>
            <p:ph type="body" sz="quarter" idx="3"/>
          </p:nvPr>
        </p:nvSpPr>
        <p:spPr>
          <a:xfrm>
            <a:off x="929640" y="3373756"/>
            <a:ext cx="7437120" cy="2760345"/>
          </a:xfrm>
          <a:prstGeom prst="rect">
            <a:avLst/>
          </a:prstGeom>
        </p:spPr>
        <p:txBody>
          <a:bodyPr vert="horz" lIns="93157" tIns="46581" rIns="93157"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5"/>
            <a:ext cx="4028440" cy="351736"/>
          </a:xfrm>
          <a:prstGeom prst="rect">
            <a:avLst/>
          </a:prstGeom>
        </p:spPr>
        <p:txBody>
          <a:bodyPr vert="horz" lIns="93157" tIns="46581" rIns="93157" bIns="46581" rtlCol="0" anchor="b"/>
          <a:lstStyle>
            <a:lvl1pPr algn="l">
              <a:defRPr sz="1200"/>
            </a:lvl1pPr>
          </a:lstStyle>
          <a:p>
            <a:r>
              <a:rPr lang="en-US"/>
              <a:t>www.etp.ca.gov</a:t>
            </a:r>
          </a:p>
        </p:txBody>
      </p:sp>
      <p:sp>
        <p:nvSpPr>
          <p:cNvPr id="7" name="Slide Number Placeholder 6"/>
          <p:cNvSpPr>
            <a:spLocks noGrp="1"/>
          </p:cNvSpPr>
          <p:nvPr>
            <p:ph type="sldNum" sz="quarter" idx="5"/>
          </p:nvPr>
        </p:nvSpPr>
        <p:spPr>
          <a:xfrm>
            <a:off x="5265809" y="6658665"/>
            <a:ext cx="4028440" cy="351736"/>
          </a:xfrm>
          <a:prstGeom prst="rect">
            <a:avLst/>
          </a:prstGeom>
        </p:spPr>
        <p:txBody>
          <a:bodyPr vert="horz" lIns="93157" tIns="46581" rIns="93157" bIns="46581" rtlCol="0" anchor="b"/>
          <a:lstStyle>
            <a:lvl1pPr algn="r">
              <a:defRPr sz="1200"/>
            </a:lvl1pPr>
          </a:lstStyle>
          <a:p>
            <a:fld id="{2B0DF03A-7B17-8A4E-9D2B-9CED635FD08F}" type="slidenum">
              <a:rPr lang="en-US" smtClean="0"/>
              <a:t>‹#›</a:t>
            </a:fld>
            <a:endParaRPr lang="en-US"/>
          </a:p>
        </p:txBody>
      </p:sp>
    </p:spTree>
    <p:extLst>
      <p:ext uri="{BB962C8B-B14F-4D97-AF65-F5344CB8AC3E}">
        <p14:creationId xmlns:p14="http://schemas.microsoft.com/office/powerpoint/2010/main" val="49029527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a:t>
            </a:fld>
            <a:endParaRPr lang="en-US"/>
          </a:p>
        </p:txBody>
      </p:sp>
    </p:spTree>
    <p:extLst>
      <p:ext uri="{BB962C8B-B14F-4D97-AF65-F5344CB8AC3E}">
        <p14:creationId xmlns:p14="http://schemas.microsoft.com/office/powerpoint/2010/main" val="2854321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10</a:t>
            </a:fld>
            <a:endParaRPr lang="en-US"/>
          </a:p>
        </p:txBody>
      </p:sp>
    </p:spTree>
    <p:extLst>
      <p:ext uri="{BB962C8B-B14F-4D97-AF65-F5344CB8AC3E}">
        <p14:creationId xmlns:p14="http://schemas.microsoft.com/office/powerpoint/2010/main" val="2938353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11</a:t>
            </a:fld>
            <a:endParaRPr lang="en-US"/>
          </a:p>
        </p:txBody>
      </p:sp>
    </p:spTree>
    <p:extLst>
      <p:ext uri="{BB962C8B-B14F-4D97-AF65-F5344CB8AC3E}">
        <p14:creationId xmlns:p14="http://schemas.microsoft.com/office/powerpoint/2010/main" val="3619713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12</a:t>
            </a:fld>
            <a:endParaRPr lang="en-US"/>
          </a:p>
        </p:txBody>
      </p:sp>
    </p:spTree>
    <p:extLst>
      <p:ext uri="{BB962C8B-B14F-4D97-AF65-F5344CB8AC3E}">
        <p14:creationId xmlns:p14="http://schemas.microsoft.com/office/powerpoint/2010/main" val="2367626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13</a:t>
            </a:fld>
            <a:endParaRPr lang="en-US"/>
          </a:p>
        </p:txBody>
      </p:sp>
    </p:spTree>
    <p:extLst>
      <p:ext uri="{BB962C8B-B14F-4D97-AF65-F5344CB8AC3E}">
        <p14:creationId xmlns:p14="http://schemas.microsoft.com/office/powerpoint/2010/main" val="32124298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11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14</a:t>
            </a:fld>
            <a:endParaRPr lang="en-US"/>
          </a:p>
        </p:txBody>
      </p:sp>
    </p:spTree>
    <p:extLst>
      <p:ext uri="{BB962C8B-B14F-4D97-AF65-F5344CB8AC3E}">
        <p14:creationId xmlns:p14="http://schemas.microsoft.com/office/powerpoint/2010/main" val="918295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15</a:t>
            </a:fld>
            <a:endParaRPr lang="en-US"/>
          </a:p>
        </p:txBody>
      </p:sp>
    </p:spTree>
    <p:extLst>
      <p:ext uri="{BB962C8B-B14F-4D97-AF65-F5344CB8AC3E}">
        <p14:creationId xmlns:p14="http://schemas.microsoft.com/office/powerpoint/2010/main" val="3773061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16</a:t>
            </a:fld>
            <a:endParaRPr lang="en-US"/>
          </a:p>
        </p:txBody>
      </p:sp>
    </p:spTree>
    <p:extLst>
      <p:ext uri="{BB962C8B-B14F-4D97-AF65-F5344CB8AC3E}">
        <p14:creationId xmlns:p14="http://schemas.microsoft.com/office/powerpoint/2010/main" val="4172044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17</a:t>
            </a:fld>
            <a:endParaRPr lang="en-US"/>
          </a:p>
        </p:txBody>
      </p:sp>
    </p:spTree>
    <p:extLst>
      <p:ext uri="{BB962C8B-B14F-4D97-AF65-F5344CB8AC3E}">
        <p14:creationId xmlns:p14="http://schemas.microsoft.com/office/powerpoint/2010/main" val="3993561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18</a:t>
            </a:fld>
            <a:endParaRPr lang="en-US"/>
          </a:p>
        </p:txBody>
      </p:sp>
    </p:spTree>
    <p:extLst>
      <p:ext uri="{BB962C8B-B14F-4D97-AF65-F5344CB8AC3E}">
        <p14:creationId xmlns:p14="http://schemas.microsoft.com/office/powerpoint/2010/main" val="11488557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19</a:t>
            </a:fld>
            <a:endParaRPr lang="en-US"/>
          </a:p>
        </p:txBody>
      </p:sp>
    </p:spTree>
    <p:extLst>
      <p:ext uri="{BB962C8B-B14F-4D97-AF65-F5344CB8AC3E}">
        <p14:creationId xmlns:p14="http://schemas.microsoft.com/office/powerpoint/2010/main" val="3162772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a:t>
            </a:fld>
            <a:endParaRPr lang="en-US"/>
          </a:p>
        </p:txBody>
      </p:sp>
    </p:spTree>
    <p:extLst>
      <p:ext uri="{BB962C8B-B14F-4D97-AF65-F5344CB8AC3E}">
        <p14:creationId xmlns:p14="http://schemas.microsoft.com/office/powerpoint/2010/main" val="2384377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20</a:t>
            </a:fld>
            <a:endParaRPr lang="en-US"/>
          </a:p>
        </p:txBody>
      </p:sp>
    </p:spTree>
    <p:extLst>
      <p:ext uri="{BB962C8B-B14F-4D97-AF65-F5344CB8AC3E}">
        <p14:creationId xmlns:p14="http://schemas.microsoft.com/office/powerpoint/2010/main" val="18998884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21</a:t>
            </a:fld>
            <a:endParaRPr lang="en-US"/>
          </a:p>
        </p:txBody>
      </p:sp>
    </p:spTree>
    <p:extLst>
      <p:ext uri="{BB962C8B-B14F-4D97-AF65-F5344CB8AC3E}">
        <p14:creationId xmlns:p14="http://schemas.microsoft.com/office/powerpoint/2010/main" val="1553599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22</a:t>
            </a:fld>
            <a:endParaRPr lang="en-US"/>
          </a:p>
        </p:txBody>
      </p:sp>
    </p:spTree>
    <p:extLst>
      <p:ext uri="{BB962C8B-B14F-4D97-AF65-F5344CB8AC3E}">
        <p14:creationId xmlns:p14="http://schemas.microsoft.com/office/powerpoint/2010/main" val="40252836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23</a:t>
            </a:fld>
            <a:endParaRPr lang="en-US"/>
          </a:p>
        </p:txBody>
      </p:sp>
    </p:spTree>
    <p:extLst>
      <p:ext uri="{BB962C8B-B14F-4D97-AF65-F5344CB8AC3E}">
        <p14:creationId xmlns:p14="http://schemas.microsoft.com/office/powerpoint/2010/main" val="9746126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24</a:t>
            </a:fld>
            <a:endParaRPr lang="en-US"/>
          </a:p>
        </p:txBody>
      </p:sp>
    </p:spTree>
    <p:extLst>
      <p:ext uri="{BB962C8B-B14F-4D97-AF65-F5344CB8AC3E}">
        <p14:creationId xmlns:p14="http://schemas.microsoft.com/office/powerpoint/2010/main" val="2787648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25</a:t>
            </a:fld>
            <a:endParaRPr lang="en-US"/>
          </a:p>
        </p:txBody>
      </p:sp>
    </p:spTree>
    <p:extLst>
      <p:ext uri="{BB962C8B-B14F-4D97-AF65-F5344CB8AC3E}">
        <p14:creationId xmlns:p14="http://schemas.microsoft.com/office/powerpoint/2010/main" val="6334975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26</a:t>
            </a:fld>
            <a:endParaRPr lang="en-US"/>
          </a:p>
        </p:txBody>
      </p:sp>
    </p:spTree>
    <p:extLst>
      <p:ext uri="{BB962C8B-B14F-4D97-AF65-F5344CB8AC3E}">
        <p14:creationId xmlns:p14="http://schemas.microsoft.com/office/powerpoint/2010/main" val="33333452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27</a:t>
            </a:fld>
            <a:endParaRPr lang="en-US"/>
          </a:p>
        </p:txBody>
      </p:sp>
    </p:spTree>
    <p:extLst>
      <p:ext uri="{BB962C8B-B14F-4D97-AF65-F5344CB8AC3E}">
        <p14:creationId xmlns:p14="http://schemas.microsoft.com/office/powerpoint/2010/main" val="9822529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28</a:t>
            </a:fld>
            <a:endParaRPr lang="en-US"/>
          </a:p>
        </p:txBody>
      </p:sp>
    </p:spTree>
    <p:extLst>
      <p:ext uri="{BB962C8B-B14F-4D97-AF65-F5344CB8AC3E}">
        <p14:creationId xmlns:p14="http://schemas.microsoft.com/office/powerpoint/2010/main" val="2711359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3</a:t>
            </a:fld>
            <a:endParaRPr lang="en-US"/>
          </a:p>
        </p:txBody>
      </p:sp>
    </p:spTree>
    <p:extLst>
      <p:ext uri="{BB962C8B-B14F-4D97-AF65-F5344CB8AC3E}">
        <p14:creationId xmlns:p14="http://schemas.microsoft.com/office/powerpoint/2010/main" val="168874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4</a:t>
            </a:fld>
            <a:endParaRPr lang="en-US"/>
          </a:p>
        </p:txBody>
      </p:sp>
    </p:spTree>
    <p:extLst>
      <p:ext uri="{BB962C8B-B14F-4D97-AF65-F5344CB8AC3E}">
        <p14:creationId xmlns:p14="http://schemas.microsoft.com/office/powerpoint/2010/main" val="1922667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5</a:t>
            </a:fld>
            <a:endParaRPr lang="en-US"/>
          </a:p>
        </p:txBody>
      </p:sp>
    </p:spTree>
    <p:extLst>
      <p:ext uri="{BB962C8B-B14F-4D97-AF65-F5344CB8AC3E}">
        <p14:creationId xmlns:p14="http://schemas.microsoft.com/office/powerpoint/2010/main" val="3569635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6</a:t>
            </a:fld>
            <a:endParaRPr lang="en-US"/>
          </a:p>
        </p:txBody>
      </p:sp>
    </p:spTree>
    <p:extLst>
      <p:ext uri="{BB962C8B-B14F-4D97-AF65-F5344CB8AC3E}">
        <p14:creationId xmlns:p14="http://schemas.microsoft.com/office/powerpoint/2010/main" val="715748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7</a:t>
            </a:fld>
            <a:endParaRPr lang="en-US"/>
          </a:p>
        </p:txBody>
      </p:sp>
    </p:spTree>
    <p:extLst>
      <p:ext uri="{BB962C8B-B14F-4D97-AF65-F5344CB8AC3E}">
        <p14:creationId xmlns:p14="http://schemas.microsoft.com/office/powerpoint/2010/main" val="1170988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8</a:t>
            </a:fld>
            <a:endParaRPr lang="en-US"/>
          </a:p>
        </p:txBody>
      </p:sp>
    </p:spTree>
    <p:extLst>
      <p:ext uri="{BB962C8B-B14F-4D97-AF65-F5344CB8AC3E}">
        <p14:creationId xmlns:p14="http://schemas.microsoft.com/office/powerpoint/2010/main" val="3173467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Employment Training Panel</a:t>
            </a:r>
          </a:p>
        </p:txBody>
      </p:sp>
      <p:sp>
        <p:nvSpPr>
          <p:cNvPr id="5" name="Date Placeholder 4"/>
          <p:cNvSpPr>
            <a:spLocks noGrp="1"/>
          </p:cNvSpPr>
          <p:nvPr>
            <p:ph type="dt" idx="11"/>
          </p:nvPr>
        </p:nvSpPr>
        <p:spPr/>
        <p:txBody>
          <a:bodyPr/>
          <a:lstStyle/>
          <a:p>
            <a:r>
              <a:rPr lang="en-US"/>
              <a:t>1/30/2020</a:t>
            </a:r>
          </a:p>
        </p:txBody>
      </p:sp>
      <p:sp>
        <p:nvSpPr>
          <p:cNvPr id="6" name="Footer Placeholder 5"/>
          <p:cNvSpPr>
            <a:spLocks noGrp="1"/>
          </p:cNvSpPr>
          <p:nvPr>
            <p:ph type="ftr" sz="quarter" idx="12"/>
          </p:nvPr>
        </p:nvSpPr>
        <p:spPr/>
        <p:txBody>
          <a:bodyPr/>
          <a:lstStyle/>
          <a:p>
            <a:r>
              <a:rPr lang="en-US"/>
              <a:t>www.etp.ca.gov</a:t>
            </a:r>
          </a:p>
        </p:txBody>
      </p:sp>
      <p:sp>
        <p:nvSpPr>
          <p:cNvPr id="7" name="Slide Number Placeholder 6"/>
          <p:cNvSpPr>
            <a:spLocks noGrp="1"/>
          </p:cNvSpPr>
          <p:nvPr>
            <p:ph type="sldNum" sz="quarter" idx="13"/>
          </p:nvPr>
        </p:nvSpPr>
        <p:spPr/>
        <p:txBody>
          <a:bodyPr/>
          <a:lstStyle/>
          <a:p>
            <a:fld id="{2B0DF03A-7B17-8A4E-9D2B-9CED635FD08F}" type="slidenum">
              <a:rPr lang="en-US" smtClean="0"/>
              <a:t>9</a:t>
            </a:fld>
            <a:endParaRPr lang="en-US"/>
          </a:p>
        </p:txBody>
      </p:sp>
    </p:spTree>
    <p:extLst>
      <p:ext uri="{BB962C8B-B14F-4D97-AF65-F5344CB8AC3E}">
        <p14:creationId xmlns:p14="http://schemas.microsoft.com/office/powerpoint/2010/main" val="203852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Main Titl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621466" y="2892055"/>
            <a:ext cx="4977808" cy="1864243"/>
          </a:xfrm>
          <a:prstGeom prst="rect">
            <a:avLst/>
          </a:prstGeom>
        </p:spPr>
        <p:txBody>
          <a:bodyPr anchor="t">
            <a:normAutofit/>
          </a:bodyPr>
          <a:lstStyle>
            <a:lvl1pPr algn="l">
              <a:defRPr lang="en-US" sz="3300" b="1" baseline="0" smtClean="0">
                <a:solidFill>
                  <a:schemeClr val="bg1"/>
                </a:solidFill>
                <a:effectLst/>
              </a:defRPr>
            </a:lvl1pPr>
          </a:lstStyle>
          <a:p>
            <a:r>
              <a:rPr lang="en-US" b="1" dirty="0">
                <a:effectLst/>
                <a:latin typeface="Arial" charset="0"/>
              </a:rPr>
              <a:t>Click to edit presentation</a:t>
            </a:r>
            <a:br>
              <a:rPr lang="en-US" b="1" dirty="0">
                <a:effectLst/>
                <a:latin typeface="Arial" charset="0"/>
              </a:rPr>
            </a:br>
            <a:r>
              <a:rPr lang="en-US" b="1" dirty="0">
                <a:effectLst/>
                <a:latin typeface="Arial" charset="0"/>
              </a:rPr>
              <a:t>secondary title</a:t>
            </a:r>
            <a:endParaRPr lang="en-US" dirty="0">
              <a:effectLst/>
              <a:latin typeface="Arial" charset="0"/>
            </a:endParaRPr>
          </a:p>
        </p:txBody>
      </p:sp>
      <p:sp>
        <p:nvSpPr>
          <p:cNvPr id="15" name="Text Placeholder 14"/>
          <p:cNvSpPr>
            <a:spLocks noGrp="1"/>
          </p:cNvSpPr>
          <p:nvPr>
            <p:ph type="body" sz="quarter" idx="11" hasCustomPrompt="1"/>
          </p:nvPr>
        </p:nvSpPr>
        <p:spPr>
          <a:xfrm>
            <a:off x="1631958" y="918412"/>
            <a:ext cx="4978400" cy="2049462"/>
          </a:xfrm>
          <a:prstGeom prst="rect">
            <a:avLst/>
          </a:prstGeom>
        </p:spPr>
        <p:txBody>
          <a:bodyPr anchor="b">
            <a:normAutofit/>
          </a:bodyPr>
          <a:lstStyle>
            <a:lvl1pPr marL="0" indent="0">
              <a:buNone/>
              <a:defRPr sz="3300" b="1" baseline="0">
                <a:solidFill>
                  <a:srgbClr val="5B6770"/>
                </a:solidFill>
              </a:defRPr>
            </a:lvl1pPr>
          </a:lstStyle>
          <a:p>
            <a:pPr lvl="0"/>
            <a:r>
              <a:rPr lang="en-US" dirty="0"/>
              <a:t>Click to edit presentation </a:t>
            </a:r>
            <a:br>
              <a:rPr lang="en-US" dirty="0"/>
            </a:br>
            <a:r>
              <a:rPr lang="en-US" dirty="0"/>
              <a:t>primary title</a:t>
            </a:r>
          </a:p>
        </p:txBody>
      </p:sp>
    </p:spTree>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 Subtitle">
    <p:spTree>
      <p:nvGrpSpPr>
        <p:cNvPr id="1" name=""/>
        <p:cNvGrpSpPr/>
        <p:nvPr/>
      </p:nvGrpSpPr>
      <p:grpSpPr>
        <a:xfrm>
          <a:off x="0" y="0"/>
          <a:ext cx="0" cy="0"/>
          <a:chOff x="0" y="0"/>
          <a:chExt cx="0" cy="0"/>
        </a:xfrm>
      </p:grpSpPr>
      <p:sp>
        <p:nvSpPr>
          <p:cNvPr id="8" name="Text Placeholder 8"/>
          <p:cNvSpPr>
            <a:spLocks noGrp="1"/>
          </p:cNvSpPr>
          <p:nvPr>
            <p:ph type="body" sz="quarter" idx="10" hasCustomPrompt="1"/>
          </p:nvPr>
        </p:nvSpPr>
        <p:spPr>
          <a:xfrm>
            <a:off x="510099" y="525800"/>
            <a:ext cx="8115502"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3" name="Table Placeholder 2"/>
          <p:cNvSpPr>
            <a:spLocks noGrp="1"/>
          </p:cNvSpPr>
          <p:nvPr>
            <p:ph type="tbl" sz="quarter" idx="14"/>
          </p:nvPr>
        </p:nvSpPr>
        <p:spPr>
          <a:xfrm>
            <a:off x="510099" y="2045184"/>
            <a:ext cx="8115502" cy="3506015"/>
          </a:xfrm>
          <a:prstGeom prst="rect">
            <a:avLst/>
          </a:prstGeom>
        </p:spPr>
        <p:txBody>
          <a:bodyPr/>
          <a:lstStyle/>
          <a:p>
            <a:endParaRPr lang="en-US"/>
          </a:p>
        </p:txBody>
      </p:sp>
      <p:sp>
        <p:nvSpPr>
          <p:cNvPr id="6" name="Text Placeholder 8"/>
          <p:cNvSpPr>
            <a:spLocks noGrp="1"/>
          </p:cNvSpPr>
          <p:nvPr>
            <p:ph type="body" sz="quarter" idx="13" hasCustomPrompt="1"/>
          </p:nvPr>
        </p:nvSpPr>
        <p:spPr>
          <a:xfrm>
            <a:off x="510098" y="1576388"/>
            <a:ext cx="8115503" cy="385035"/>
          </a:xfrm>
          <a:prstGeom prst="rect">
            <a:avLst/>
          </a:prstGeom>
        </p:spPr>
        <p:txBody>
          <a:bodyPr>
            <a:noAutofit/>
          </a:bodyPr>
          <a:lstStyle>
            <a:lvl1pPr marL="0" indent="0">
              <a:buNone/>
              <a:defRPr sz="2200" b="1" i="0">
                <a:solidFill>
                  <a:srgbClr val="A9C23F"/>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8"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3" name="Table Placeholder 2"/>
          <p:cNvSpPr>
            <a:spLocks noGrp="1"/>
          </p:cNvSpPr>
          <p:nvPr>
            <p:ph type="tbl" sz="quarter" idx="14"/>
          </p:nvPr>
        </p:nvSpPr>
        <p:spPr>
          <a:xfrm>
            <a:off x="509545" y="1576388"/>
            <a:ext cx="8116055" cy="3974811"/>
          </a:xfrm>
          <a:prstGeom prst="rect">
            <a:avLst/>
          </a:prstGeom>
        </p:spPr>
        <p:txBody>
          <a:body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Example - Not Editable">
    <p:spTree>
      <p:nvGrpSpPr>
        <p:cNvPr id="1" name=""/>
        <p:cNvGrpSpPr/>
        <p:nvPr/>
      </p:nvGrpSpPr>
      <p:grpSpPr>
        <a:xfrm>
          <a:off x="0" y="0"/>
          <a:ext cx="0" cy="0"/>
          <a:chOff x="0" y="0"/>
          <a:chExt cx="0" cy="0"/>
        </a:xfrm>
      </p:grpSpPr>
      <p:sp>
        <p:nvSpPr>
          <p:cNvPr id="8"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Example table (not editable) </a:t>
            </a:r>
            <a:r>
              <a:rPr lang="mr-IN" dirty="0"/>
              <a:t>–</a:t>
            </a:r>
            <a:r>
              <a:rPr lang="en-US" dirty="0"/>
              <a:t> match this style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graphicFrame>
        <p:nvGraphicFramePr>
          <p:cNvPr id="12" name="Table Placeholder 3"/>
          <p:cNvGraphicFramePr>
            <a:graphicFrameLocks/>
          </p:cNvGraphicFramePr>
          <p:nvPr userDrawn="1">
            <p:extLst>
              <p:ext uri="{D42A27DB-BD31-4B8C-83A1-F6EECF244321}">
                <p14:modId xmlns:p14="http://schemas.microsoft.com/office/powerpoint/2010/main" val="1347940629"/>
              </p:ext>
            </p:extLst>
          </p:nvPr>
        </p:nvGraphicFramePr>
        <p:xfrm>
          <a:off x="509587" y="1576389"/>
          <a:ext cx="8116013" cy="2286000"/>
        </p:xfrm>
        <a:graphic>
          <a:graphicData uri="http://schemas.openxmlformats.org/drawingml/2006/table">
            <a:tbl>
              <a:tblPr firstRow="1" bandRow="1">
                <a:tableStyleId>{5C22544A-7EE6-4342-B048-85BDC9FD1C3A}</a:tableStyleId>
              </a:tblPr>
              <a:tblGrid>
                <a:gridCol w="5247443">
                  <a:extLst>
                    <a:ext uri="{9D8B030D-6E8A-4147-A177-3AD203B41FA5}">
                      <a16:colId xmlns:a16="http://schemas.microsoft.com/office/drawing/2014/main" val="20000"/>
                    </a:ext>
                  </a:extLst>
                </a:gridCol>
                <a:gridCol w="2868570">
                  <a:extLst>
                    <a:ext uri="{9D8B030D-6E8A-4147-A177-3AD203B41FA5}">
                      <a16:colId xmlns:a16="http://schemas.microsoft.com/office/drawing/2014/main" val="20001"/>
                    </a:ext>
                  </a:extLst>
                </a:gridCol>
              </a:tblGrid>
              <a:tr h="457200">
                <a:tc>
                  <a:txBody>
                    <a:bodyPr/>
                    <a:lstStyle/>
                    <a:p>
                      <a:r>
                        <a:rPr lang="en-US" dirty="0">
                          <a:solidFill>
                            <a:srgbClr val="A9C23F"/>
                          </a:solidFill>
                        </a:rPr>
                        <a:t>Arial Bold 18</a:t>
                      </a:r>
                      <a:r>
                        <a:rPr lang="en-US" baseline="0" dirty="0">
                          <a:solidFill>
                            <a:srgbClr val="A9C23F"/>
                          </a:solidFill>
                        </a:rPr>
                        <a:t>pt</a:t>
                      </a:r>
                      <a:endParaRPr lang="en-US" dirty="0">
                        <a:solidFill>
                          <a:srgbClr val="A9C23F"/>
                        </a:solidFill>
                      </a:endParaRP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a:solidFill>
                            <a:srgbClr val="A9C23F"/>
                          </a:solidFill>
                        </a:rPr>
                        <a:t>Arial Bold 18pt</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7200">
                <a:tc>
                  <a:txBody>
                    <a:bodyPr/>
                    <a:lstStyle/>
                    <a:p>
                      <a:r>
                        <a:rPr lang="en-US" sz="1400" dirty="0"/>
                        <a:t>Arial 14pt</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Arial 14pt</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Cell margins 0.2” left &amp; right, 0.1” top &amp; bottom</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Text vertically centered</a:t>
                      </a:r>
                      <a:r>
                        <a:rPr lang="en-US" sz="1400" baseline="0" dirty="0"/>
                        <a:t> in cell</a:t>
                      </a:r>
                      <a:endParaRPr lang="en-US" sz="1400" dirty="0"/>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Row height 0.5”</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White background</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Black border</a:t>
                      </a:r>
                    </a:p>
                  </a:txBody>
                  <a:tcPr marL="182880" marR="182880"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itle 1"/>
          <p:cNvSpPr>
            <a:spLocks noGrp="1"/>
          </p:cNvSpPr>
          <p:nvPr>
            <p:ph type="ctrTitle" hasCustomPrompt="1"/>
          </p:nvPr>
        </p:nvSpPr>
        <p:spPr>
          <a:xfrm>
            <a:off x="1621466" y="2892055"/>
            <a:ext cx="4977808" cy="2119423"/>
          </a:xfrm>
          <a:prstGeom prst="rect">
            <a:avLst/>
          </a:prstGeom>
        </p:spPr>
        <p:txBody>
          <a:bodyPr anchor="t">
            <a:normAutofit/>
          </a:bodyPr>
          <a:lstStyle>
            <a:lvl1pPr algn="l">
              <a:defRPr lang="en-US" sz="3300" b="1" baseline="0" smtClean="0">
                <a:solidFill>
                  <a:schemeClr val="bg1"/>
                </a:solidFill>
                <a:effectLst/>
              </a:defRPr>
            </a:lvl1pPr>
          </a:lstStyle>
          <a:p>
            <a:r>
              <a:rPr lang="en-US" b="1" dirty="0">
                <a:effectLst/>
                <a:latin typeface="Arial" charset="0"/>
              </a:rPr>
              <a:t>Click to edit section</a:t>
            </a:r>
            <a:br>
              <a:rPr lang="en-US" b="1" dirty="0">
                <a:effectLst/>
                <a:latin typeface="Arial" charset="0"/>
              </a:rPr>
            </a:br>
            <a:r>
              <a:rPr lang="en-US" b="1" dirty="0">
                <a:effectLst/>
                <a:latin typeface="Arial" charset="0"/>
              </a:rPr>
              <a:t>secondary title</a:t>
            </a:r>
            <a:endParaRPr lang="en-US" dirty="0">
              <a:effectLst/>
              <a:latin typeface="Arial" charset="0"/>
            </a:endParaRPr>
          </a:p>
        </p:txBody>
      </p:sp>
      <p:sp>
        <p:nvSpPr>
          <p:cNvPr id="12" name="Text Placeholder 11"/>
          <p:cNvSpPr>
            <a:spLocks noGrp="1"/>
          </p:cNvSpPr>
          <p:nvPr>
            <p:ph type="body" sz="quarter" idx="11" hasCustomPrompt="1"/>
          </p:nvPr>
        </p:nvSpPr>
        <p:spPr>
          <a:xfrm>
            <a:off x="1627008" y="924581"/>
            <a:ext cx="4978400" cy="2048836"/>
          </a:xfrm>
          <a:prstGeom prst="rect">
            <a:avLst/>
          </a:prstGeom>
        </p:spPr>
        <p:txBody>
          <a:bodyPr anchor="b">
            <a:noAutofit/>
          </a:bodyPr>
          <a:lstStyle>
            <a:lvl1pPr marL="0" indent="0">
              <a:buNone/>
              <a:defRPr sz="3300" b="1" i="0" baseline="0">
                <a:solidFill>
                  <a:srgbClr val="FFCD00"/>
                </a:solidFill>
                <a:latin typeface="Arial" charset="0"/>
                <a:ea typeface="Arial" charset="0"/>
                <a:cs typeface="Arial" charset="0"/>
              </a:defRPr>
            </a:lvl1pPr>
            <a:lvl2pPr marL="457200" indent="0">
              <a:buNone/>
              <a:defRPr sz="3300" b="1" i="0">
                <a:latin typeface="Arial" charset="0"/>
                <a:ea typeface="Arial" charset="0"/>
                <a:cs typeface="Arial" charset="0"/>
              </a:defRPr>
            </a:lvl2pPr>
            <a:lvl3pPr marL="914400" indent="0">
              <a:buNone/>
              <a:defRPr sz="3300" b="1" i="0">
                <a:latin typeface="Arial" charset="0"/>
                <a:ea typeface="Arial" charset="0"/>
                <a:cs typeface="Arial" charset="0"/>
              </a:defRPr>
            </a:lvl3pPr>
            <a:lvl4pPr marL="1371600" indent="0">
              <a:buNone/>
              <a:defRPr sz="3300" b="1" i="0">
                <a:latin typeface="Arial" charset="0"/>
                <a:ea typeface="Arial" charset="0"/>
                <a:cs typeface="Arial" charset="0"/>
              </a:defRPr>
            </a:lvl4pPr>
            <a:lvl5pPr marL="1828800" indent="0">
              <a:buNone/>
              <a:defRPr sz="3300" b="1" i="0">
                <a:latin typeface="Arial" charset="0"/>
                <a:ea typeface="Arial" charset="0"/>
                <a:cs typeface="Arial" charset="0"/>
              </a:defRPr>
            </a:lvl5pPr>
          </a:lstStyle>
          <a:p>
            <a:pPr lvl="0"/>
            <a:r>
              <a:rPr lang="en-US" dirty="0"/>
              <a:t>Click to edit section</a:t>
            </a:r>
            <a:br>
              <a:rPr lang="en-US" dirty="0"/>
            </a:br>
            <a:r>
              <a:rPr lang="en-US" dirty="0"/>
              <a:t>primary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ist and Imag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9" name="Text Placeholder 8"/>
          <p:cNvSpPr>
            <a:spLocks noGrp="1"/>
          </p:cNvSpPr>
          <p:nvPr>
            <p:ph type="body" sz="quarter" idx="10" hasCustomPrompt="1"/>
          </p:nvPr>
        </p:nvSpPr>
        <p:spPr>
          <a:xfrm>
            <a:off x="510100" y="525800"/>
            <a:ext cx="3856038"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sp>
        <p:nvSpPr>
          <p:cNvPr id="11" name="Text Placeholder 10"/>
          <p:cNvSpPr>
            <a:spLocks noGrp="1"/>
          </p:cNvSpPr>
          <p:nvPr>
            <p:ph type="body" sz="quarter" idx="11" hasCustomPrompt="1"/>
          </p:nvPr>
        </p:nvSpPr>
        <p:spPr>
          <a:xfrm>
            <a:off x="510100" y="1576388"/>
            <a:ext cx="3855525" cy="3974812"/>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
        <p:nvSpPr>
          <p:cNvPr id="13" name="Picture Placeholder 12"/>
          <p:cNvSpPr>
            <a:spLocks noGrp="1"/>
          </p:cNvSpPr>
          <p:nvPr>
            <p:ph type="pic" sz="quarter" idx="12"/>
          </p:nvPr>
        </p:nvSpPr>
        <p:spPr>
          <a:xfrm>
            <a:off x="4770076" y="631537"/>
            <a:ext cx="3855525" cy="4919663"/>
          </a:xfrm>
          <a:prstGeom prst="rect">
            <a:avLst/>
          </a:prstGeom>
        </p:spPr>
        <p:txBody>
          <a:bodyPr/>
          <a:lstStyle/>
          <a:p>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st and Image - Full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9"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sp>
        <p:nvSpPr>
          <p:cNvPr id="13" name="Picture Placeholder 12"/>
          <p:cNvSpPr>
            <a:spLocks noGrp="1"/>
          </p:cNvSpPr>
          <p:nvPr>
            <p:ph type="pic" sz="quarter" idx="12"/>
          </p:nvPr>
        </p:nvSpPr>
        <p:spPr>
          <a:xfrm>
            <a:off x="4770076" y="1576388"/>
            <a:ext cx="3855525" cy="3952875"/>
          </a:xfrm>
          <a:prstGeom prst="rect">
            <a:avLst/>
          </a:prstGeom>
        </p:spPr>
        <p:txBody>
          <a:bodyPr/>
          <a:lstStyle/>
          <a:p>
            <a:endParaRPr lang="en-US" dirty="0"/>
          </a:p>
        </p:txBody>
      </p:sp>
      <p:sp>
        <p:nvSpPr>
          <p:cNvPr id="6" name="Text Placeholder 10"/>
          <p:cNvSpPr>
            <a:spLocks noGrp="1"/>
          </p:cNvSpPr>
          <p:nvPr>
            <p:ph type="body" sz="quarter" idx="11" hasCustomPrompt="1"/>
          </p:nvPr>
        </p:nvSpPr>
        <p:spPr>
          <a:xfrm>
            <a:off x="510100" y="1576388"/>
            <a:ext cx="3855525" cy="3974812"/>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st and Image - Sub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9"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sp>
        <p:nvSpPr>
          <p:cNvPr id="13" name="Picture Placeholder 12"/>
          <p:cNvSpPr>
            <a:spLocks noGrp="1"/>
          </p:cNvSpPr>
          <p:nvPr>
            <p:ph type="pic" sz="quarter" idx="12"/>
          </p:nvPr>
        </p:nvSpPr>
        <p:spPr>
          <a:xfrm>
            <a:off x="4770076" y="1576388"/>
            <a:ext cx="3855525" cy="3952875"/>
          </a:xfrm>
          <a:prstGeom prst="rect">
            <a:avLst/>
          </a:prstGeom>
        </p:spPr>
        <p:txBody>
          <a:bodyPr/>
          <a:lstStyle/>
          <a:p>
            <a:endParaRPr lang="en-US" dirty="0"/>
          </a:p>
        </p:txBody>
      </p:sp>
      <p:sp>
        <p:nvSpPr>
          <p:cNvPr id="6" name="Text Placeholder 8"/>
          <p:cNvSpPr>
            <a:spLocks noGrp="1"/>
          </p:cNvSpPr>
          <p:nvPr>
            <p:ph type="body" sz="quarter" idx="13" hasCustomPrompt="1"/>
          </p:nvPr>
        </p:nvSpPr>
        <p:spPr>
          <a:xfrm>
            <a:off x="510099" y="1576388"/>
            <a:ext cx="3855526" cy="385035"/>
          </a:xfrm>
          <a:prstGeom prst="rect">
            <a:avLst/>
          </a:prstGeom>
        </p:spPr>
        <p:txBody>
          <a:bodyPr>
            <a:noAutofit/>
          </a:bodyPr>
          <a:lstStyle>
            <a:lvl1pPr marL="0" indent="0">
              <a:buNone/>
              <a:defRPr sz="2200" b="1" i="0">
                <a:solidFill>
                  <a:srgbClr val="A9C23F"/>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8" name="Text Placeholder 10"/>
          <p:cNvSpPr>
            <a:spLocks noGrp="1"/>
          </p:cNvSpPr>
          <p:nvPr>
            <p:ph type="body" sz="quarter" idx="14" hasCustomPrompt="1"/>
          </p:nvPr>
        </p:nvSpPr>
        <p:spPr>
          <a:xfrm>
            <a:off x="510100" y="2045183"/>
            <a:ext cx="3855525" cy="3484079"/>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List">
    <p:spTree>
      <p:nvGrpSpPr>
        <p:cNvPr id="1" name=""/>
        <p:cNvGrpSpPr/>
        <p:nvPr/>
      </p:nvGrpSpPr>
      <p:grpSpPr>
        <a:xfrm>
          <a:off x="0" y="0"/>
          <a:ext cx="0" cy="0"/>
          <a:chOff x="0" y="0"/>
          <a:chExt cx="0" cy="0"/>
        </a:xfrm>
      </p:grpSpPr>
      <p:sp>
        <p:nvSpPr>
          <p:cNvPr id="8" name="Text Placeholder 8"/>
          <p:cNvSpPr>
            <a:spLocks noGrp="1"/>
          </p:cNvSpPr>
          <p:nvPr>
            <p:ph type="body" sz="quarter" idx="10" hasCustomPrompt="1"/>
          </p:nvPr>
        </p:nvSpPr>
        <p:spPr>
          <a:xfrm>
            <a:off x="510099" y="525800"/>
            <a:ext cx="8115502"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13" name="Text Placeholder 10"/>
          <p:cNvSpPr>
            <a:spLocks noGrp="1"/>
          </p:cNvSpPr>
          <p:nvPr>
            <p:ph type="body" sz="quarter" idx="14" hasCustomPrompt="1"/>
          </p:nvPr>
        </p:nvSpPr>
        <p:spPr>
          <a:xfrm>
            <a:off x="510100" y="1576389"/>
            <a:ext cx="3855525" cy="3952874"/>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
        <p:nvSpPr>
          <p:cNvPr id="14" name="Text Placeholder 10"/>
          <p:cNvSpPr>
            <a:spLocks noGrp="1"/>
          </p:cNvSpPr>
          <p:nvPr>
            <p:ph type="body" sz="quarter" idx="15" hasCustomPrompt="1"/>
          </p:nvPr>
        </p:nvSpPr>
        <p:spPr>
          <a:xfrm>
            <a:off x="4770076" y="1576388"/>
            <a:ext cx="3855525" cy="3952874"/>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List - Subtitles">
    <p:spTree>
      <p:nvGrpSpPr>
        <p:cNvPr id="1" name=""/>
        <p:cNvGrpSpPr/>
        <p:nvPr/>
      </p:nvGrpSpPr>
      <p:grpSpPr>
        <a:xfrm>
          <a:off x="0" y="0"/>
          <a:ext cx="0" cy="0"/>
          <a:chOff x="0" y="0"/>
          <a:chExt cx="0" cy="0"/>
        </a:xfrm>
      </p:grpSpPr>
      <p:sp>
        <p:nvSpPr>
          <p:cNvPr id="8"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7" name="Text Placeholder 8"/>
          <p:cNvSpPr>
            <a:spLocks noGrp="1"/>
          </p:cNvSpPr>
          <p:nvPr>
            <p:ph type="body" sz="quarter" idx="13" hasCustomPrompt="1"/>
          </p:nvPr>
        </p:nvSpPr>
        <p:spPr>
          <a:xfrm>
            <a:off x="510099" y="1576388"/>
            <a:ext cx="3855526" cy="385035"/>
          </a:xfrm>
          <a:prstGeom prst="rect">
            <a:avLst/>
          </a:prstGeom>
        </p:spPr>
        <p:txBody>
          <a:bodyPr>
            <a:noAutofit/>
          </a:bodyPr>
          <a:lstStyle>
            <a:lvl1pPr marL="0" indent="0">
              <a:buNone/>
              <a:defRPr sz="2200" b="1" i="0">
                <a:solidFill>
                  <a:srgbClr val="A9C23F"/>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12" name="Text Placeholder 8"/>
          <p:cNvSpPr>
            <a:spLocks noGrp="1"/>
          </p:cNvSpPr>
          <p:nvPr>
            <p:ph type="body" sz="quarter" idx="14" hasCustomPrompt="1"/>
          </p:nvPr>
        </p:nvSpPr>
        <p:spPr>
          <a:xfrm>
            <a:off x="4770075" y="1576388"/>
            <a:ext cx="3855526" cy="385035"/>
          </a:xfrm>
          <a:prstGeom prst="rect">
            <a:avLst/>
          </a:prstGeom>
        </p:spPr>
        <p:txBody>
          <a:bodyPr>
            <a:noAutofit/>
          </a:bodyPr>
          <a:lstStyle>
            <a:lvl1pPr marL="0" indent="0">
              <a:buNone/>
              <a:defRPr sz="2200" b="1" i="0">
                <a:solidFill>
                  <a:srgbClr val="A9C23F"/>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14" name="Text Placeholder 10"/>
          <p:cNvSpPr>
            <a:spLocks noGrp="1"/>
          </p:cNvSpPr>
          <p:nvPr>
            <p:ph type="body" sz="quarter" idx="15" hasCustomPrompt="1"/>
          </p:nvPr>
        </p:nvSpPr>
        <p:spPr>
          <a:xfrm>
            <a:off x="510100" y="2045183"/>
            <a:ext cx="3855525" cy="3484079"/>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
        <p:nvSpPr>
          <p:cNvPr id="15" name="Text Placeholder 10"/>
          <p:cNvSpPr>
            <a:spLocks noGrp="1"/>
          </p:cNvSpPr>
          <p:nvPr>
            <p:ph type="body" sz="quarter" idx="16" hasCustomPrompt="1"/>
          </p:nvPr>
        </p:nvSpPr>
        <p:spPr>
          <a:xfrm>
            <a:off x="4770075" y="2045183"/>
            <a:ext cx="3855525" cy="3484079"/>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Lis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9"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sp>
        <p:nvSpPr>
          <p:cNvPr id="10" name="Text Placeholder 10"/>
          <p:cNvSpPr>
            <a:spLocks noGrp="1"/>
          </p:cNvSpPr>
          <p:nvPr>
            <p:ph type="body" sz="quarter" idx="14" hasCustomPrompt="1"/>
          </p:nvPr>
        </p:nvSpPr>
        <p:spPr>
          <a:xfrm>
            <a:off x="510100" y="1576389"/>
            <a:ext cx="8115500" cy="3952874"/>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List - Sub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47232"/>
            <a:ext cx="9144000" cy="810768"/>
          </a:xfrm>
          <a:prstGeom prst="rect">
            <a:avLst/>
          </a:prstGeom>
        </p:spPr>
      </p:pic>
      <p:sp>
        <p:nvSpPr>
          <p:cNvPr id="9" name="Text Placeholder 8"/>
          <p:cNvSpPr>
            <a:spLocks noGrp="1"/>
          </p:cNvSpPr>
          <p:nvPr>
            <p:ph type="body" sz="quarter" idx="10" hasCustomPrompt="1"/>
          </p:nvPr>
        </p:nvSpPr>
        <p:spPr>
          <a:xfrm>
            <a:off x="510099" y="525800"/>
            <a:ext cx="8115501" cy="808038"/>
          </a:xfrm>
          <a:prstGeom prst="rect">
            <a:avLst/>
          </a:prstGeom>
        </p:spPr>
        <p:txBody>
          <a:bodyPr>
            <a:noAutofit/>
          </a:bodyPr>
          <a:lstStyle>
            <a:lvl1pPr marL="0" indent="0">
              <a:buNone/>
              <a:defRPr sz="2700" b="1" i="0">
                <a:solidFill>
                  <a:srgbClr val="277DA1"/>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slide title</a:t>
            </a:r>
          </a:p>
        </p:txBody>
      </p:sp>
      <p:sp>
        <p:nvSpPr>
          <p:cNvPr id="6" name="Text Placeholder 8"/>
          <p:cNvSpPr>
            <a:spLocks noGrp="1"/>
          </p:cNvSpPr>
          <p:nvPr>
            <p:ph type="body" sz="quarter" idx="13" hasCustomPrompt="1"/>
          </p:nvPr>
        </p:nvSpPr>
        <p:spPr>
          <a:xfrm>
            <a:off x="510098" y="1576388"/>
            <a:ext cx="8115501" cy="385035"/>
          </a:xfrm>
          <a:prstGeom prst="rect">
            <a:avLst/>
          </a:prstGeom>
        </p:spPr>
        <p:txBody>
          <a:bodyPr>
            <a:noAutofit/>
          </a:bodyPr>
          <a:lstStyle>
            <a:lvl1pPr marL="0" indent="0">
              <a:buNone/>
              <a:defRPr sz="2200" b="1" i="0">
                <a:solidFill>
                  <a:srgbClr val="A9C23F"/>
                </a:solidFill>
                <a:latin typeface="Arial" charset="0"/>
                <a:ea typeface="Arial" charset="0"/>
                <a:cs typeface="Arial"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10" name="Text Placeholder 10"/>
          <p:cNvSpPr>
            <a:spLocks noGrp="1"/>
          </p:cNvSpPr>
          <p:nvPr>
            <p:ph type="body" sz="quarter" idx="15" hasCustomPrompt="1"/>
          </p:nvPr>
        </p:nvSpPr>
        <p:spPr>
          <a:xfrm>
            <a:off x="510100" y="2045183"/>
            <a:ext cx="8115499" cy="3484079"/>
          </a:xfrm>
          <a:prstGeom prst="rect">
            <a:avLst/>
          </a:prstGeom>
        </p:spPr>
        <p:txBody>
          <a:bodyPr>
            <a:normAutofit/>
          </a:bodyPr>
          <a:lstStyle>
            <a:lvl1pPr>
              <a:lnSpc>
                <a:spcPct val="100000"/>
              </a:lnSpc>
              <a:defRPr sz="1800" b="0" i="0" baseline="0">
                <a:latin typeface="Arial" charset="0"/>
                <a:ea typeface="Arial" charset="0"/>
                <a:cs typeface="Arial" charset="0"/>
              </a:defRPr>
            </a:lvl1pPr>
            <a:lvl2pPr marL="514350" indent="-230188">
              <a:lnSpc>
                <a:spcPct val="100000"/>
              </a:lnSpc>
              <a:tabLst/>
              <a:defRPr sz="1800"/>
            </a:lvl2pPr>
            <a:lvl3pPr marL="862013" indent="-231775">
              <a:lnSpc>
                <a:spcPct val="100000"/>
              </a:lnSpc>
              <a:tabLst/>
              <a:defRPr sz="1800" baseline="0"/>
            </a:lvl3pPr>
            <a:lvl4pPr marL="1200150" indent="-215900">
              <a:lnSpc>
                <a:spcPct val="100000"/>
              </a:lnSpc>
              <a:tabLst/>
              <a:defRPr sz="1800" baseline="0"/>
            </a:lvl4pPr>
            <a:lvl5pPr>
              <a:defRPr sz="1800"/>
            </a:lvl5pPr>
          </a:lstStyle>
          <a:p>
            <a:pPr lvl="0"/>
            <a:r>
              <a:rPr lang="en-US" dirty="0"/>
              <a:t>Click to edit bulleted information</a:t>
            </a:r>
          </a:p>
          <a:p>
            <a:pPr lvl="1"/>
            <a:r>
              <a:rPr lang="en-US" dirty="0"/>
              <a:t>Test secondary level</a:t>
            </a:r>
          </a:p>
          <a:p>
            <a:pPr lvl="2"/>
            <a:r>
              <a:rPr lang="en-US" dirty="0"/>
              <a:t>Test tertiary level</a:t>
            </a:r>
          </a:p>
          <a:p>
            <a:pPr lvl="3"/>
            <a:r>
              <a:rPr lang="en-US" dirty="0"/>
              <a:t>Test quandary level</a:t>
            </a:r>
          </a:p>
        </p:txBody>
      </p:sp>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29148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8" r:id="rId4"/>
    <p:sldLayoutId id="2147483679" r:id="rId5"/>
    <p:sldLayoutId id="2147483664" r:id="rId6"/>
    <p:sldLayoutId id="2147483673" r:id="rId7"/>
    <p:sldLayoutId id="2147483676" r:id="rId8"/>
    <p:sldLayoutId id="2147483672" r:id="rId9"/>
    <p:sldLayoutId id="2147483677" r:id="rId10"/>
    <p:sldLayoutId id="2147483675"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aetp.my.site.com/calegrants/s/" TargetMode="External"/><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tp.ca.gov/grants/active-grants/pfl/" TargetMode="External"/><Relationship Id="rId2" Type="http://schemas.openxmlformats.org/officeDocument/2006/relationships/notesSlide" Target="../notesSlides/notesSlide27.xml"/><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hyperlink" Target="https://caetp.my.site.com/calegrants/s/" TargetMode="External"/><Relationship Id="rId4" Type="http://schemas.openxmlformats.org/officeDocument/2006/relationships/hyperlink" Target="https://etp.ca.gov/fundingopportunities/grants/pflsb/"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8229" y="1528915"/>
            <a:ext cx="6676570" cy="4837471"/>
          </a:xfrm>
        </p:spPr>
        <p:txBody>
          <a:bodyPr>
            <a:normAutofit fontScale="90000"/>
          </a:bodyPr>
          <a:lstStyle/>
          <a:p>
            <a:br>
              <a:rPr lang="en-US" sz="4000" i="1" dirty="0"/>
            </a:br>
            <a:r>
              <a:rPr lang="en-US" sz="4000" i="1" dirty="0"/>
              <a:t>Paid Family Leave Small Business (PFL SB) Grant 4</a:t>
            </a:r>
            <a:br>
              <a:rPr lang="en-US" sz="4000" i="1" dirty="0"/>
            </a:br>
            <a:br>
              <a:rPr lang="en-US" sz="4000" i="1" dirty="0"/>
            </a:br>
            <a: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t>Presented by: </a:t>
            </a:r>
            <a:b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br>
            <a:b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br>
            <a: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t>Chris Hoover, Manager </a:t>
            </a:r>
            <a:b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br>
            <a: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t>	San Francisco Bay Area </a:t>
            </a:r>
            <a:b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br>
            <a:r>
              <a:rPr lang="en-US" sz="2700" dirty="0">
                <a:solidFill>
                  <a:srgbClr val="277DA1"/>
                </a:solidFill>
                <a:latin typeface="Century Gothic" panose="020B0502020202020204" pitchFamily="34" charset="0"/>
                <a:ea typeface="Tahoma" panose="020B0604030504040204" pitchFamily="34" charset="0"/>
                <a:cs typeface="Tahoma" panose="020B0604030504040204" pitchFamily="34" charset="0"/>
              </a:rPr>
              <a:t>	Regional Office</a:t>
            </a:r>
            <a:br>
              <a:rPr lang="en-US" sz="3600" dirty="0"/>
            </a:br>
            <a:br>
              <a:rPr lang="en-US" sz="3600" dirty="0"/>
            </a:br>
            <a:br>
              <a:rPr lang="en-US" sz="3600" dirty="0"/>
            </a:br>
            <a:br>
              <a:rPr lang="en-US" sz="3600" dirty="0"/>
            </a:br>
            <a:br>
              <a:rPr lang="en-US" sz="3600" dirty="0"/>
            </a:br>
            <a:br>
              <a:rPr lang="en-US" sz="3600" dirty="0"/>
            </a:br>
            <a:br>
              <a:rPr lang="en-US" sz="4000" dirty="0"/>
            </a:br>
            <a:br>
              <a:rPr lang="en-US" sz="4000" i="1" dirty="0"/>
            </a:br>
            <a:br>
              <a:rPr lang="en-US" sz="4000" i="1" dirty="0"/>
            </a:br>
            <a:endParaRPr lang="en-US" dirty="0"/>
          </a:p>
        </p:txBody>
      </p:sp>
      <p:sp>
        <p:nvSpPr>
          <p:cNvPr id="3" name="Text Placeholder 2"/>
          <p:cNvSpPr>
            <a:spLocks noGrp="1"/>
          </p:cNvSpPr>
          <p:nvPr>
            <p:ph type="body" sz="quarter" idx="11"/>
          </p:nvPr>
        </p:nvSpPr>
        <p:spPr>
          <a:xfrm>
            <a:off x="1106949" y="612058"/>
            <a:ext cx="7209010" cy="722671"/>
          </a:xfrm>
        </p:spPr>
        <p:txBody>
          <a:bodyPr anchor="t">
            <a:normAutofit/>
          </a:bodyPr>
          <a:lstStyle/>
          <a:p>
            <a:r>
              <a:rPr lang="en-US" sz="4000" dirty="0"/>
              <a:t>Employment Training Panel</a:t>
            </a:r>
          </a:p>
        </p:txBody>
      </p:sp>
      <p:sp>
        <p:nvSpPr>
          <p:cNvPr id="4" name="Title 1"/>
          <p:cNvSpPr txBox="1">
            <a:spLocks/>
          </p:cNvSpPr>
          <p:nvPr/>
        </p:nvSpPr>
        <p:spPr>
          <a:xfrm>
            <a:off x="147685" y="6327058"/>
            <a:ext cx="5840160" cy="486695"/>
          </a:xfrm>
          <a:prstGeom prst="rect">
            <a:avLst/>
          </a:prstGeom>
        </p:spPr>
        <p:txBody>
          <a:bodyPr anchor="t">
            <a:normAutofit/>
          </a:bodyPr>
          <a:lstStyle>
            <a:lvl1pPr algn="l" defTabSz="914400" rtl="0" eaLnBrk="1" latinLnBrk="0" hangingPunct="1">
              <a:lnSpc>
                <a:spcPct val="90000"/>
              </a:lnSpc>
              <a:spcBef>
                <a:spcPct val="0"/>
              </a:spcBef>
              <a:buNone/>
              <a:defRPr lang="en-US" sz="3300" b="1" kern="1200" baseline="0" smtClean="0">
                <a:solidFill>
                  <a:schemeClr val="bg1"/>
                </a:solidFill>
                <a:effectLst/>
                <a:latin typeface="+mj-lt"/>
                <a:ea typeface="+mj-ea"/>
                <a:cs typeface="+mj-cs"/>
              </a:defRPr>
            </a:lvl1pPr>
          </a:lstStyle>
          <a:p>
            <a:r>
              <a:rPr lang="en-US" sz="2400" dirty="0"/>
              <a:t>January 27, 2026</a:t>
            </a:r>
          </a:p>
        </p:txBody>
      </p:sp>
    </p:spTree>
    <p:extLst>
      <p:ext uri="{BB962C8B-B14F-4D97-AF65-F5344CB8AC3E}">
        <p14:creationId xmlns:p14="http://schemas.microsoft.com/office/powerpoint/2010/main" val="497949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Awardee Eligibility</a:t>
            </a:r>
          </a:p>
        </p:txBody>
      </p:sp>
      <p:sp>
        <p:nvSpPr>
          <p:cNvPr id="3" name="Text Placeholder 2"/>
          <p:cNvSpPr>
            <a:spLocks noGrp="1"/>
          </p:cNvSpPr>
          <p:nvPr>
            <p:ph type="body" sz="quarter" idx="14"/>
          </p:nvPr>
        </p:nvSpPr>
        <p:spPr>
          <a:xfrm>
            <a:off x="624114" y="1640114"/>
            <a:ext cx="8001486" cy="4229744"/>
          </a:xfrm>
        </p:spPr>
        <p:txBody>
          <a:bodyPr>
            <a:normAutofit fontScale="85000" lnSpcReduction="20000"/>
          </a:bodyPr>
          <a:lstStyle/>
          <a:p>
            <a:pPr marL="0" indent="0">
              <a:spcBef>
                <a:spcPts val="0"/>
              </a:spcBef>
              <a:buNone/>
            </a:pPr>
            <a:r>
              <a:rPr lang="en-US" sz="2800" dirty="0">
                <a:solidFill>
                  <a:srgbClr val="5B6770"/>
                </a:solidFill>
              </a:rPr>
              <a:t>Awardees must meet ETP core program MEC eligibility criteria AND have a strong pre-existing relationship with small businesses.  One application will be accepted per MEC.</a:t>
            </a:r>
          </a:p>
          <a:p>
            <a:pPr marL="0" indent="0">
              <a:spcBef>
                <a:spcPts val="0"/>
              </a:spcBef>
              <a:buNone/>
            </a:pPr>
            <a:endParaRPr lang="en-US" sz="900" dirty="0">
              <a:solidFill>
                <a:srgbClr val="5B6770"/>
              </a:solidFill>
            </a:endParaRPr>
          </a:p>
          <a:p>
            <a:pPr marL="0" indent="0">
              <a:spcBef>
                <a:spcPts val="0"/>
              </a:spcBef>
              <a:buNone/>
            </a:pPr>
            <a:endParaRPr lang="en-US" sz="1100" dirty="0">
              <a:solidFill>
                <a:srgbClr val="5B6770"/>
              </a:solidFill>
            </a:endParaRPr>
          </a:p>
          <a:p>
            <a:pPr marL="0" indent="0">
              <a:spcBef>
                <a:spcPts val="0"/>
              </a:spcBef>
              <a:buNone/>
            </a:pPr>
            <a:r>
              <a:rPr lang="en-US" sz="2800" dirty="0">
                <a:solidFill>
                  <a:srgbClr val="5B6770"/>
                </a:solidFill>
              </a:rPr>
              <a:t>MECs include:</a:t>
            </a:r>
          </a:p>
          <a:p>
            <a:pPr marL="0" indent="0">
              <a:spcBef>
                <a:spcPts val="0"/>
              </a:spcBef>
              <a:buNone/>
            </a:pPr>
            <a:r>
              <a:rPr lang="en-US" sz="2800" dirty="0">
                <a:solidFill>
                  <a:srgbClr val="5B6770"/>
                </a:solidFill>
              </a:rPr>
              <a:t> </a:t>
            </a:r>
          </a:p>
          <a:p>
            <a:pPr marL="742950" lvl="1" indent="-457200">
              <a:spcBef>
                <a:spcPts val="0"/>
              </a:spcBef>
            </a:pPr>
            <a:r>
              <a:rPr lang="en-US" sz="2800" b="1" dirty="0">
                <a:solidFill>
                  <a:srgbClr val="5B6770"/>
                </a:solidFill>
              </a:rPr>
              <a:t>Group of Employers </a:t>
            </a:r>
            <a:r>
              <a:rPr lang="en-US" sz="2800" dirty="0">
                <a:solidFill>
                  <a:srgbClr val="5B6770"/>
                </a:solidFill>
              </a:rPr>
              <a:t>(Chambers of Commerce,  Trade Associations, and Economic Development Corporations)</a:t>
            </a:r>
          </a:p>
          <a:p>
            <a:pPr marL="742950" lvl="1" indent="-457200">
              <a:spcBef>
                <a:spcPts val="0"/>
              </a:spcBef>
            </a:pPr>
            <a:r>
              <a:rPr lang="en-US" sz="2800" b="1" dirty="0">
                <a:solidFill>
                  <a:srgbClr val="5B6770"/>
                </a:solidFill>
              </a:rPr>
              <a:t>Training Agencies </a:t>
            </a:r>
            <a:r>
              <a:rPr lang="en-US" sz="2800" dirty="0">
                <a:solidFill>
                  <a:srgbClr val="5B6770"/>
                </a:solidFill>
              </a:rPr>
              <a:t>(Communities Colleges and University Foundations)</a:t>
            </a:r>
          </a:p>
          <a:p>
            <a:pPr marL="742950" lvl="1" indent="-457200">
              <a:spcBef>
                <a:spcPts val="0"/>
              </a:spcBef>
            </a:pPr>
            <a:r>
              <a:rPr lang="en-US" sz="2800" b="1" dirty="0">
                <a:solidFill>
                  <a:srgbClr val="5B6770"/>
                </a:solidFill>
              </a:rPr>
              <a:t>Workforce Development Boards / WIOA Administrative Entities</a:t>
            </a:r>
            <a:endParaRPr lang="en-US" sz="2800" dirty="0">
              <a:solidFill>
                <a:srgbClr val="5B6770"/>
              </a:solidFill>
            </a:endParaRP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784346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Employer Eligibility</a:t>
            </a:r>
          </a:p>
        </p:txBody>
      </p:sp>
      <p:sp>
        <p:nvSpPr>
          <p:cNvPr id="3" name="Text Placeholder 2"/>
          <p:cNvSpPr>
            <a:spLocks noGrp="1"/>
          </p:cNvSpPr>
          <p:nvPr>
            <p:ph type="body" sz="quarter" idx="14"/>
          </p:nvPr>
        </p:nvSpPr>
        <p:spPr>
          <a:xfrm>
            <a:off x="667656" y="1625600"/>
            <a:ext cx="7957943" cy="4244257"/>
          </a:xfrm>
        </p:spPr>
        <p:txBody>
          <a:bodyPr>
            <a:normAutofit fontScale="92500" lnSpcReduction="20000"/>
          </a:bodyPr>
          <a:lstStyle/>
          <a:p>
            <a:pPr marL="0" indent="0">
              <a:buNone/>
            </a:pPr>
            <a:r>
              <a:rPr lang="en-US" sz="2600" dirty="0">
                <a:solidFill>
                  <a:srgbClr val="5B6770"/>
                </a:solidFill>
              </a:rPr>
              <a:t>CA small businesses with 100 or less employees who have at least one employee utilizing the PFL program.</a:t>
            </a:r>
          </a:p>
          <a:p>
            <a:pPr marL="0" indent="0">
              <a:buNone/>
            </a:pPr>
            <a:r>
              <a:rPr lang="en-US" sz="2800" dirty="0">
                <a:solidFill>
                  <a:srgbClr val="5B6770"/>
                </a:solidFill>
              </a:rPr>
              <a:t>  </a:t>
            </a:r>
          </a:p>
          <a:p>
            <a:pPr marL="742950" lvl="1" indent="-457200"/>
            <a:r>
              <a:rPr lang="en-US" sz="2600" dirty="0">
                <a:solidFill>
                  <a:srgbClr val="5B6770"/>
                </a:solidFill>
              </a:rPr>
              <a:t>Businesses must be registered to do business in the State of CA, be in an active status with the CA Secretary of State’s Office, and have an active California Employer Account Number (CEAN) under which its employees are listed for payroll.  </a:t>
            </a:r>
          </a:p>
          <a:p>
            <a:pPr marL="285750" lvl="1" indent="0">
              <a:buNone/>
            </a:pPr>
            <a:endParaRPr lang="en-US" sz="800" dirty="0">
              <a:solidFill>
                <a:srgbClr val="5B6770"/>
              </a:solidFill>
            </a:endParaRPr>
          </a:p>
          <a:p>
            <a:pPr marL="285750" lvl="1" indent="0">
              <a:buNone/>
            </a:pPr>
            <a:endParaRPr lang="en-US" sz="2600" dirty="0">
              <a:solidFill>
                <a:srgbClr val="5B6770"/>
              </a:solidFill>
            </a:endParaRPr>
          </a:p>
          <a:p>
            <a:pPr marL="285750" lvl="1" indent="0">
              <a:buNone/>
            </a:pPr>
            <a:r>
              <a:rPr lang="en-US" sz="2600" b="1" dirty="0">
                <a:solidFill>
                  <a:srgbClr val="5B6770"/>
                </a:solidFill>
              </a:rPr>
              <a:t>NOTE</a:t>
            </a:r>
            <a:r>
              <a:rPr lang="en-US" sz="2600" dirty="0">
                <a:solidFill>
                  <a:srgbClr val="5B6770"/>
                </a:solidFill>
              </a:rPr>
              <a:t>:  Small businesses utilizing a professional employer organization (PEO) for payroll services </a:t>
            </a:r>
            <a:r>
              <a:rPr lang="en-US" sz="2600" u="sng" dirty="0">
                <a:solidFill>
                  <a:srgbClr val="5B6770"/>
                </a:solidFill>
              </a:rPr>
              <a:t>under the PEO’s CEAN </a:t>
            </a:r>
            <a:r>
              <a:rPr lang="en-US" sz="2600" dirty="0">
                <a:solidFill>
                  <a:srgbClr val="5B6770"/>
                </a:solidFill>
              </a:rPr>
              <a:t>are not eligible to participate.</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28608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607808" cy="5861304"/>
          </a:xfrm>
        </p:spPr>
        <p:txBody>
          <a:bodyPr/>
          <a:lstStyle/>
          <a:p>
            <a:r>
              <a:rPr lang="en-US" dirty="0"/>
              <a:t>Todays Session:</a:t>
            </a:r>
          </a:p>
          <a:p>
            <a:endParaRPr lang="en-US" sz="2000" dirty="0"/>
          </a:p>
          <a:p>
            <a:pPr marL="457200" indent="-457200">
              <a:buFont typeface="Arial" panose="020B0604020202020204" pitchFamily="34" charset="0"/>
              <a:buChar char="•"/>
            </a:pPr>
            <a:r>
              <a:rPr lang="en-US" sz="3600" dirty="0"/>
              <a:t>Paid Family Leave Overview</a:t>
            </a:r>
            <a:endParaRPr lang="en-US" dirty="0"/>
          </a:p>
          <a:p>
            <a:pPr marL="457200" indent="-457200">
              <a:buFont typeface="Arial" panose="020B0604020202020204" pitchFamily="34" charset="0"/>
              <a:buChar char="•"/>
            </a:pPr>
            <a:r>
              <a:rPr lang="en-US" dirty="0"/>
              <a:t>Eligibility for Grant Awardees and Paid Family Leave Employers</a:t>
            </a:r>
          </a:p>
          <a:p>
            <a:pPr marL="457200" indent="-457200">
              <a:buFont typeface="Arial" panose="020B0604020202020204" pitchFamily="34" charset="0"/>
              <a:buChar char="•"/>
            </a:pPr>
            <a:r>
              <a:rPr lang="en-US" dirty="0">
                <a:solidFill>
                  <a:schemeClr val="bg1"/>
                </a:solidFill>
              </a:rPr>
              <a:t>Funding and Timeframes</a:t>
            </a:r>
          </a:p>
          <a:p>
            <a:pPr marL="457200" indent="-457200">
              <a:buFont typeface="Arial" panose="020B0604020202020204" pitchFamily="34" charset="0"/>
              <a:buChar char="•"/>
            </a:pPr>
            <a:r>
              <a:rPr lang="en-US" sz="3200" dirty="0"/>
              <a:t>Submission, Scoring, and Appeals</a:t>
            </a:r>
          </a:p>
          <a:p>
            <a:pPr marL="457200" indent="-457200">
              <a:buFont typeface="Arial" panose="020B0604020202020204" pitchFamily="34" charset="0"/>
              <a:buChar char="•"/>
            </a:pPr>
            <a:r>
              <a:rPr lang="en-US" sz="3200" dirty="0"/>
              <a:t>Cal-E-Grants Overview</a:t>
            </a:r>
          </a:p>
          <a:p>
            <a:pPr marL="457200" indent="-457200">
              <a:buFont typeface="Arial" panose="020B0604020202020204" pitchFamily="34" charset="0"/>
              <a:buChar char="•"/>
            </a:pPr>
            <a:r>
              <a:rPr lang="en-US" dirty="0"/>
              <a:t>Questions &amp; Answers</a:t>
            </a:r>
          </a:p>
          <a:p>
            <a:endParaRPr lang="en-US" dirty="0"/>
          </a:p>
        </p:txBody>
      </p:sp>
    </p:spTree>
    <p:extLst>
      <p:ext uri="{BB962C8B-B14F-4D97-AF65-F5344CB8AC3E}">
        <p14:creationId xmlns:p14="http://schemas.microsoft.com/office/powerpoint/2010/main" val="3895082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Funding Availability</a:t>
            </a:r>
          </a:p>
        </p:txBody>
      </p:sp>
      <p:sp>
        <p:nvSpPr>
          <p:cNvPr id="3" name="Text Placeholder 2"/>
          <p:cNvSpPr>
            <a:spLocks noGrp="1"/>
          </p:cNvSpPr>
          <p:nvPr>
            <p:ph type="body" sz="quarter" idx="14"/>
          </p:nvPr>
        </p:nvSpPr>
        <p:spPr>
          <a:xfrm>
            <a:off x="638628" y="1538514"/>
            <a:ext cx="7986971" cy="4336506"/>
          </a:xfrm>
        </p:spPr>
        <p:txBody>
          <a:bodyPr>
            <a:noAutofit/>
          </a:bodyPr>
          <a:lstStyle/>
          <a:p>
            <a:pPr marL="0" indent="0">
              <a:spcBef>
                <a:spcPts val="0"/>
              </a:spcBef>
              <a:buNone/>
            </a:pPr>
            <a:r>
              <a:rPr lang="en-US" sz="2400" b="1" dirty="0">
                <a:solidFill>
                  <a:srgbClr val="5B6770"/>
                </a:solidFill>
              </a:rPr>
              <a:t>$920,000 is available for PFLSBG4 (FY 25/26)</a:t>
            </a:r>
          </a:p>
          <a:p>
            <a:pPr marL="463550" indent="-238125"/>
            <a:r>
              <a:rPr lang="en-US" sz="2400" dirty="0">
                <a:solidFill>
                  <a:srgbClr val="5B6770"/>
                </a:solidFill>
              </a:rPr>
              <a:t>Grantee award amounts are usually between $250,000 and $500,000 based on demonstrated demand and available funding.</a:t>
            </a:r>
          </a:p>
          <a:p>
            <a:pPr marL="463550" indent="-238125"/>
            <a:r>
              <a:rPr lang="en-US" sz="2400" dirty="0">
                <a:solidFill>
                  <a:srgbClr val="5B6770"/>
                </a:solidFill>
              </a:rPr>
              <a:t>Grantees will receive a lump sum for all Administrative Fees (13%) and Support Costs (12%) at the beginning of their grant term.  The amount is based on estimated number of individuals utilizing PFL to be served as contained within the grant application.</a:t>
            </a:r>
          </a:p>
          <a:p>
            <a:pPr marL="0" indent="0">
              <a:buNone/>
            </a:pPr>
            <a:endParaRPr lang="en-US" sz="2800" dirty="0"/>
          </a:p>
          <a:p>
            <a:pPr marL="0" indent="0">
              <a:spcBef>
                <a:spcPts val="0"/>
              </a:spcBef>
              <a:buNone/>
            </a:pPr>
            <a:endParaRPr lang="en-US" sz="2800" dirty="0"/>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94626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Allowable Use of Funds</a:t>
            </a:r>
          </a:p>
        </p:txBody>
      </p:sp>
      <p:sp>
        <p:nvSpPr>
          <p:cNvPr id="3" name="Text Placeholder 2"/>
          <p:cNvSpPr>
            <a:spLocks noGrp="1"/>
          </p:cNvSpPr>
          <p:nvPr>
            <p:ph type="body" sz="quarter" idx="14"/>
          </p:nvPr>
        </p:nvSpPr>
        <p:spPr>
          <a:xfrm>
            <a:off x="510100" y="1436915"/>
            <a:ext cx="8115500" cy="4291050"/>
          </a:xfrm>
        </p:spPr>
        <p:txBody>
          <a:bodyPr>
            <a:noAutofit/>
          </a:bodyPr>
          <a:lstStyle/>
          <a:p>
            <a:pPr marL="0" indent="0">
              <a:buNone/>
            </a:pPr>
            <a:r>
              <a:rPr lang="en-US" sz="2400" dirty="0">
                <a:solidFill>
                  <a:srgbClr val="5B6770"/>
                </a:solidFill>
              </a:rPr>
              <a:t>Examples of allowable Administrative Fees and Support Costs’ expenses for the MEC grant awardees include staffing, materials, advertising, marketing, and outreach to other workforce partners.  </a:t>
            </a:r>
          </a:p>
          <a:p>
            <a:pPr marL="0" indent="0">
              <a:buNone/>
            </a:pPr>
            <a:endParaRPr lang="en-US" sz="2400" dirty="0">
              <a:solidFill>
                <a:srgbClr val="5B6770"/>
              </a:solidFill>
            </a:endParaRPr>
          </a:p>
          <a:p>
            <a:pPr marL="0" indent="0">
              <a:buNone/>
            </a:pPr>
            <a:r>
              <a:rPr lang="en-US" sz="2400" dirty="0">
                <a:solidFill>
                  <a:srgbClr val="5B6770"/>
                </a:solidFill>
              </a:rPr>
              <a:t>All other grant funds must be distributed to the eligible participating small businesses.</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60099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Funding Disbursement</a:t>
            </a:r>
          </a:p>
        </p:txBody>
      </p:sp>
      <p:sp>
        <p:nvSpPr>
          <p:cNvPr id="3" name="Text Placeholder 2"/>
          <p:cNvSpPr>
            <a:spLocks noGrp="1"/>
          </p:cNvSpPr>
          <p:nvPr>
            <p:ph type="body" sz="quarter" idx="14"/>
          </p:nvPr>
        </p:nvSpPr>
        <p:spPr>
          <a:xfrm>
            <a:off x="510100" y="1407886"/>
            <a:ext cx="7937214" cy="4572000"/>
          </a:xfrm>
        </p:spPr>
        <p:txBody>
          <a:bodyPr>
            <a:noAutofit/>
          </a:bodyPr>
          <a:lstStyle/>
          <a:p>
            <a:pPr marL="0" lvl="0" indent="0">
              <a:spcBef>
                <a:spcPts val="400"/>
              </a:spcBef>
              <a:buNone/>
            </a:pPr>
            <a:r>
              <a:rPr lang="en-US" sz="2400" dirty="0">
                <a:solidFill>
                  <a:srgbClr val="5B6770"/>
                </a:solidFill>
              </a:rPr>
              <a:t>Employer payments per individual utilizing PFL: </a:t>
            </a:r>
          </a:p>
          <a:p>
            <a:pPr marL="463550">
              <a:spcBef>
                <a:spcPts val="400"/>
              </a:spcBef>
            </a:pPr>
            <a:r>
              <a:rPr lang="en-US" sz="2400" dirty="0">
                <a:solidFill>
                  <a:srgbClr val="5B6770"/>
                </a:solidFill>
              </a:rPr>
              <a:t>$1,000 (51 to 100 employees)  </a:t>
            </a:r>
          </a:p>
          <a:p>
            <a:pPr marL="463550">
              <a:spcBef>
                <a:spcPts val="400"/>
              </a:spcBef>
            </a:pPr>
            <a:r>
              <a:rPr lang="en-US" sz="2400" dirty="0">
                <a:solidFill>
                  <a:srgbClr val="5B6770"/>
                </a:solidFill>
              </a:rPr>
              <a:t>$2,000 (50 or less employees) </a:t>
            </a:r>
          </a:p>
          <a:p>
            <a:pPr marL="0" lvl="0" indent="0">
              <a:spcBef>
                <a:spcPts val="600"/>
              </a:spcBef>
              <a:buNone/>
            </a:pPr>
            <a:endParaRPr lang="en-US" sz="2400" i="1" dirty="0">
              <a:solidFill>
                <a:srgbClr val="5B6770"/>
              </a:solidFill>
            </a:endParaRPr>
          </a:p>
          <a:p>
            <a:pPr marL="0" lvl="0" indent="0">
              <a:spcBef>
                <a:spcPts val="600"/>
              </a:spcBef>
              <a:buNone/>
            </a:pPr>
            <a:r>
              <a:rPr lang="en-US" sz="2400" i="1" dirty="0">
                <a:solidFill>
                  <a:srgbClr val="5B6770"/>
                </a:solidFill>
              </a:rPr>
              <a:t>*Employers may have more than one employee utilizing PFL at any given time.</a:t>
            </a:r>
          </a:p>
          <a:p>
            <a:pPr marL="0" lvl="0" indent="0">
              <a:spcBef>
                <a:spcPts val="600"/>
              </a:spcBef>
              <a:buNone/>
            </a:pPr>
            <a:endParaRPr lang="en-US" sz="2400" dirty="0">
              <a:solidFill>
                <a:srgbClr val="5B6770"/>
              </a:solidFill>
            </a:endParaRPr>
          </a:p>
          <a:p>
            <a:pPr marL="0" lvl="0" indent="0">
              <a:spcBef>
                <a:spcPts val="600"/>
              </a:spcBef>
              <a:buNone/>
            </a:pPr>
            <a:r>
              <a:rPr lang="en-US" sz="2400" dirty="0">
                <a:solidFill>
                  <a:srgbClr val="5B6770"/>
                </a:solidFill>
              </a:rPr>
              <a:t>MEC awardees will track and distribute micro-grant funding to small businesses as they are signed up to participate in the grant, once the number of employees utilizing PFL has been identified.</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09946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Funding Availability</a:t>
            </a:r>
          </a:p>
        </p:txBody>
      </p:sp>
      <p:sp>
        <p:nvSpPr>
          <p:cNvPr id="3" name="Text Placeholder 2"/>
          <p:cNvSpPr>
            <a:spLocks noGrp="1"/>
          </p:cNvSpPr>
          <p:nvPr>
            <p:ph type="body" sz="quarter" idx="14"/>
          </p:nvPr>
        </p:nvSpPr>
        <p:spPr>
          <a:xfrm>
            <a:off x="510100" y="1625600"/>
            <a:ext cx="8115500" cy="4196960"/>
          </a:xfrm>
        </p:spPr>
        <p:txBody>
          <a:bodyPr>
            <a:noAutofit/>
          </a:bodyPr>
          <a:lstStyle/>
          <a:p>
            <a:pPr marL="0" indent="0">
              <a:buNone/>
            </a:pPr>
            <a:r>
              <a:rPr lang="en-US" sz="2400" b="1" i="1" dirty="0">
                <a:solidFill>
                  <a:srgbClr val="5B6770"/>
                </a:solidFill>
              </a:rPr>
              <a:t>Legal Notice </a:t>
            </a:r>
            <a:r>
              <a:rPr lang="en-US" sz="2400" i="1" dirty="0">
                <a:solidFill>
                  <a:srgbClr val="5B6770"/>
                </a:solidFill>
              </a:rPr>
              <a:t>- If, for any reason, the funds either do not become available or are reduced due to budgeting, fiscal, or administrative reasons, the State of California shall have no liability to pay any funds or to furnish any other considerations under this SFP, and no awardee will be obligated to perform any provisions of this SFP.</a:t>
            </a:r>
            <a:endParaRPr lang="en-US" sz="2400" dirty="0">
              <a:solidFill>
                <a:srgbClr val="5B6770"/>
              </a:solidFill>
            </a:endParaRP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805355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Timeframes</a:t>
            </a:r>
          </a:p>
        </p:txBody>
      </p:sp>
      <p:sp>
        <p:nvSpPr>
          <p:cNvPr id="3" name="Text Placeholder 2"/>
          <p:cNvSpPr>
            <a:spLocks noGrp="1"/>
          </p:cNvSpPr>
          <p:nvPr>
            <p:ph type="body" sz="quarter" idx="14"/>
          </p:nvPr>
        </p:nvSpPr>
        <p:spPr>
          <a:xfrm>
            <a:off x="510100" y="1567542"/>
            <a:ext cx="8115500" cy="4160421"/>
          </a:xfrm>
        </p:spPr>
        <p:txBody>
          <a:bodyPr>
            <a:noAutofit/>
          </a:bodyPr>
          <a:lstStyle/>
          <a:p>
            <a:pPr marL="0" indent="0">
              <a:buNone/>
            </a:pPr>
            <a:r>
              <a:rPr lang="en-US" sz="2400" dirty="0">
                <a:solidFill>
                  <a:srgbClr val="5B6770"/>
                </a:solidFill>
              </a:rPr>
              <a:t>The performance period for projects awarded under this SFP will be up to 24 months, with an additional month dedicated to the final grant reporting requirements. </a:t>
            </a:r>
          </a:p>
          <a:p>
            <a:pPr marL="0" indent="0">
              <a:buNone/>
            </a:pPr>
            <a:endParaRPr lang="en-US" sz="2400" dirty="0">
              <a:solidFill>
                <a:srgbClr val="5B6770"/>
              </a:solidFill>
            </a:endParaRPr>
          </a:p>
          <a:p>
            <a:pPr marL="0" indent="0">
              <a:buNone/>
            </a:pPr>
            <a:r>
              <a:rPr lang="en-US" sz="2400" dirty="0">
                <a:solidFill>
                  <a:srgbClr val="5B6770"/>
                </a:solidFill>
              </a:rPr>
              <a:t>It is expected that the first one to two months of the project will be used for grant organization and start-up including the identification of small businesses impacted by the PFL program to participate in the project. </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57386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Timeframes</a:t>
            </a:r>
          </a:p>
        </p:txBody>
      </p:sp>
      <p:sp>
        <p:nvSpPr>
          <p:cNvPr id="3" name="Text Placeholder 2"/>
          <p:cNvSpPr>
            <a:spLocks noGrp="1"/>
          </p:cNvSpPr>
          <p:nvPr>
            <p:ph type="body" sz="quarter" idx="14"/>
          </p:nvPr>
        </p:nvSpPr>
        <p:spPr>
          <a:xfrm>
            <a:off x="510100" y="1567544"/>
            <a:ext cx="8115500" cy="4238170"/>
          </a:xfrm>
        </p:spPr>
        <p:txBody>
          <a:bodyPr>
            <a:noAutofit/>
          </a:bodyPr>
          <a:lstStyle/>
          <a:p>
            <a:pPr marL="0" indent="0">
              <a:buNone/>
            </a:pPr>
            <a:r>
              <a:rPr lang="en-US" sz="2400" dirty="0">
                <a:solidFill>
                  <a:srgbClr val="5B6770"/>
                </a:solidFill>
              </a:rPr>
              <a:t>No obligation or commitment of funds will be allowed prior to or beyond the grant period of performance. </a:t>
            </a:r>
          </a:p>
          <a:p>
            <a:pPr marL="0" indent="0">
              <a:buNone/>
            </a:pPr>
            <a:endParaRPr lang="en-US" sz="2400" dirty="0">
              <a:solidFill>
                <a:srgbClr val="5B6770"/>
              </a:solidFill>
            </a:endParaRPr>
          </a:p>
          <a:p>
            <a:pPr marL="0" indent="0">
              <a:buNone/>
            </a:pPr>
            <a:r>
              <a:rPr lang="en-US" sz="2400" dirty="0">
                <a:solidFill>
                  <a:srgbClr val="5B6770"/>
                </a:solidFill>
              </a:rPr>
              <a:t>Any grant funds not expended during the grant-agreement period shall be returned to the state.</a:t>
            </a:r>
          </a:p>
          <a:p>
            <a:pPr marL="0" indent="0">
              <a:buNone/>
            </a:pPr>
            <a:r>
              <a:rPr lang="en-US" sz="2400" dirty="0">
                <a:solidFill>
                  <a:srgbClr val="5B6770"/>
                </a:solidFill>
              </a:rPr>
              <a:t>  </a:t>
            </a:r>
          </a:p>
          <a:p>
            <a:pPr marL="0" indent="0">
              <a:buNone/>
            </a:pPr>
            <a:r>
              <a:rPr lang="en-US" sz="2400" dirty="0">
                <a:solidFill>
                  <a:srgbClr val="5B6770"/>
                </a:solidFill>
              </a:rPr>
              <a:t>ETP will also reserve the right to reallocate any potential unused funding on the part of awardees.</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509633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Timeframes</a:t>
            </a:r>
          </a:p>
        </p:txBody>
      </p:sp>
      <p:sp>
        <p:nvSpPr>
          <p:cNvPr id="3" name="Text Placeholder 2"/>
          <p:cNvSpPr>
            <a:spLocks noGrp="1"/>
          </p:cNvSpPr>
          <p:nvPr>
            <p:ph type="body" sz="quarter" idx="14"/>
          </p:nvPr>
        </p:nvSpPr>
        <p:spPr>
          <a:xfrm>
            <a:off x="510100" y="1342982"/>
            <a:ext cx="8115500" cy="1716343"/>
          </a:xfrm>
        </p:spPr>
        <p:txBody>
          <a:bodyPr>
            <a:normAutofit/>
          </a:bodyPr>
          <a:lstStyle/>
          <a:p>
            <a:pPr marL="0" indent="0">
              <a:buNone/>
            </a:pPr>
            <a:endParaRPr lang="en-US" sz="2000" dirty="0">
              <a:solidFill>
                <a:schemeClr val="tx2"/>
              </a:solidFill>
            </a:endParaRPr>
          </a:p>
          <a:p>
            <a:pPr marL="0" indent="0">
              <a:buNone/>
            </a:pPr>
            <a:endParaRPr lang="en-US" dirty="0">
              <a:solidFill>
                <a:schemeClr val="tx2"/>
              </a:solidFill>
            </a:endParaRPr>
          </a:p>
          <a:p>
            <a:pPr marL="0" indent="0">
              <a:buNone/>
            </a:pPr>
            <a:endParaRPr lang="en-US" dirty="0"/>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2016975582"/>
              </p:ext>
            </p:extLst>
          </p:nvPr>
        </p:nvGraphicFramePr>
        <p:xfrm>
          <a:off x="510096" y="1363144"/>
          <a:ext cx="8115504" cy="3933041"/>
        </p:xfrm>
        <a:graphic>
          <a:graphicData uri="http://schemas.openxmlformats.org/drawingml/2006/table">
            <a:tbl>
              <a:tblPr firstRow="1" bandRow="1">
                <a:tableStyleId>{5C22544A-7EE6-4342-B048-85BDC9FD1C3A}</a:tableStyleId>
              </a:tblPr>
              <a:tblGrid>
                <a:gridCol w="3286049">
                  <a:extLst>
                    <a:ext uri="{9D8B030D-6E8A-4147-A177-3AD203B41FA5}">
                      <a16:colId xmlns:a16="http://schemas.microsoft.com/office/drawing/2014/main" val="1788058790"/>
                    </a:ext>
                  </a:extLst>
                </a:gridCol>
                <a:gridCol w="4829455">
                  <a:extLst>
                    <a:ext uri="{9D8B030D-6E8A-4147-A177-3AD203B41FA5}">
                      <a16:colId xmlns:a16="http://schemas.microsoft.com/office/drawing/2014/main" val="3033948138"/>
                    </a:ext>
                  </a:extLst>
                </a:gridCol>
              </a:tblGrid>
              <a:tr h="583300">
                <a:tc>
                  <a:txBody>
                    <a:bodyPr/>
                    <a:lstStyle/>
                    <a:p>
                      <a:r>
                        <a:rPr lang="en-US" sz="1800" dirty="0"/>
                        <a:t>Event</a:t>
                      </a:r>
                    </a:p>
                  </a:txBody>
                  <a:tcPr marL="121920" marR="121920" marT="60960" marB="60960"/>
                </a:tc>
                <a:tc>
                  <a:txBody>
                    <a:bodyPr/>
                    <a:lstStyle/>
                    <a:p>
                      <a:r>
                        <a:rPr lang="en-US" sz="1800" dirty="0"/>
                        <a:t>Date</a:t>
                      </a: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36868225"/>
                  </a:ext>
                </a:extLst>
              </a:tr>
              <a:tr h="491956">
                <a:tc>
                  <a:txBody>
                    <a:bodyPr/>
                    <a:lstStyle/>
                    <a:p>
                      <a:r>
                        <a:rPr lang="en-US" sz="1800" kern="1200" dirty="0">
                          <a:solidFill>
                            <a:schemeClr val="tx1"/>
                          </a:solidFill>
                          <a:effectLst/>
                          <a:latin typeface="+mn-lt"/>
                          <a:ea typeface="+mn-ea"/>
                          <a:cs typeface="+mn-cs"/>
                        </a:rPr>
                        <a:t>SFP release</a:t>
                      </a:r>
                      <a:r>
                        <a:rPr lang="en-US" sz="1800" b="1"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txBody>
                  <a:tcPr marL="121920" marR="121920" marT="60960" marB="60960"/>
                </a:tc>
                <a:tc>
                  <a:txBody>
                    <a:bodyPr/>
                    <a:lstStyle/>
                    <a:p>
                      <a:r>
                        <a:rPr lang="en-US" sz="1800" kern="1200" dirty="0">
                          <a:solidFill>
                            <a:schemeClr val="tx1"/>
                          </a:solidFill>
                          <a:effectLst/>
                          <a:latin typeface="+mn-lt"/>
                          <a:ea typeface="+mn-ea"/>
                          <a:cs typeface="+mn-cs"/>
                        </a:rPr>
                        <a:t>January 26, 2026</a:t>
                      </a: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158449"/>
                  </a:ext>
                </a:extLst>
              </a:tr>
              <a:tr h="583300">
                <a:tc>
                  <a:txBody>
                    <a:bodyPr/>
                    <a:lstStyle/>
                    <a:p>
                      <a:r>
                        <a:rPr lang="en-US" sz="1800" kern="1200" dirty="0">
                          <a:solidFill>
                            <a:schemeClr val="tx1"/>
                          </a:solidFill>
                          <a:effectLst/>
                          <a:latin typeface="+mn-lt"/>
                          <a:ea typeface="+mn-ea"/>
                          <a:cs typeface="+mn-cs"/>
                        </a:rPr>
                        <a:t>Last date for Questions and  Reponses</a:t>
                      </a:r>
                      <a:r>
                        <a:rPr lang="en-US" sz="1800" kern="1200" baseline="0" dirty="0">
                          <a:solidFill>
                            <a:schemeClr val="tx1"/>
                          </a:solidFill>
                          <a:effectLst/>
                          <a:latin typeface="+mn-lt"/>
                          <a:ea typeface="+mn-ea"/>
                          <a:cs typeface="+mn-cs"/>
                        </a:rPr>
                        <a:t> to be posted to the Cal-E-Grants PFLSBG4 webpage.</a:t>
                      </a:r>
                      <a:endParaRPr lang="en-US" sz="1800" kern="1200" dirty="0">
                        <a:solidFill>
                          <a:schemeClr val="tx1"/>
                        </a:solidFill>
                        <a:effectLst/>
                        <a:latin typeface="+mn-lt"/>
                        <a:ea typeface="+mn-ea"/>
                        <a:cs typeface="+mn-cs"/>
                      </a:endParaRPr>
                    </a:p>
                  </a:txBody>
                  <a:tcPr marL="121920" marR="121920" marT="60960" marB="60960"/>
                </a:tc>
                <a:tc>
                  <a:txBody>
                    <a:bodyPr/>
                    <a:lstStyle/>
                    <a:p>
                      <a:r>
                        <a:rPr lang="en-US" sz="1800" kern="1200" dirty="0">
                          <a:solidFill>
                            <a:schemeClr val="tx1"/>
                          </a:solidFill>
                          <a:effectLst/>
                          <a:latin typeface="+mn-lt"/>
                          <a:ea typeface="+mn-ea"/>
                          <a:cs typeface="+mn-cs"/>
                        </a:rPr>
                        <a:t>January 30, 2026</a:t>
                      </a: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54575866"/>
                  </a:ext>
                </a:extLst>
              </a:tr>
              <a:tr h="547285">
                <a:tc>
                  <a:txBody>
                    <a:bodyPr/>
                    <a:lstStyle/>
                    <a:p>
                      <a:r>
                        <a:rPr lang="en-US" sz="1800" b="1" kern="1200" dirty="0">
                          <a:solidFill>
                            <a:schemeClr val="tx1"/>
                          </a:solidFill>
                          <a:effectLst/>
                          <a:latin typeface="+mn-lt"/>
                          <a:ea typeface="+mn-ea"/>
                          <a:cs typeface="+mn-cs"/>
                        </a:rPr>
                        <a:t>Applications/Proposals due </a:t>
                      </a:r>
                      <a:endParaRPr lang="en-US" sz="1800" kern="1200" dirty="0">
                        <a:solidFill>
                          <a:schemeClr val="tx1"/>
                        </a:solidFill>
                        <a:effectLst/>
                        <a:latin typeface="+mn-lt"/>
                        <a:ea typeface="+mn-ea"/>
                        <a:cs typeface="+mn-cs"/>
                      </a:endParaRPr>
                    </a:p>
                  </a:txBody>
                  <a:tcPr marL="121920" marR="121920" marT="60960" marB="60960"/>
                </a:tc>
                <a:tc>
                  <a:txBody>
                    <a:bodyPr/>
                    <a:lstStyle/>
                    <a:p>
                      <a:r>
                        <a:rPr lang="en-US" sz="1800" b="1" kern="1200" dirty="0">
                          <a:solidFill>
                            <a:schemeClr val="tx1"/>
                          </a:solidFill>
                          <a:effectLst/>
                          <a:latin typeface="+mn-lt"/>
                          <a:ea typeface="+mn-ea"/>
                          <a:cs typeface="+mn-cs"/>
                        </a:rPr>
                        <a:t>February 13, 2026 by 5:00 P.M. PST </a:t>
                      </a:r>
                      <a:endParaRPr lang="en-US" sz="1800" kern="1200" dirty="0">
                        <a:solidFill>
                          <a:schemeClr val="tx1"/>
                        </a:solidFill>
                        <a:effectLst/>
                        <a:latin typeface="+mn-lt"/>
                        <a:ea typeface="+mn-ea"/>
                        <a:cs typeface="+mn-cs"/>
                      </a:endParaRP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11310494"/>
                  </a:ext>
                </a:extLst>
              </a:tr>
              <a:tr h="508000">
                <a:tc>
                  <a:txBody>
                    <a:bodyPr/>
                    <a:lstStyle/>
                    <a:p>
                      <a:r>
                        <a:rPr lang="en-US" sz="1800" kern="1200" dirty="0">
                          <a:solidFill>
                            <a:schemeClr val="tx1"/>
                          </a:solidFill>
                          <a:effectLst/>
                          <a:latin typeface="+mn-lt"/>
                          <a:ea typeface="+mn-ea"/>
                          <a:cs typeface="+mn-cs"/>
                        </a:rPr>
                        <a:t>Award announcements* </a:t>
                      </a:r>
                    </a:p>
                  </a:txBody>
                  <a:tcPr marL="121920" marR="121920" marT="60960" marB="60960"/>
                </a:tc>
                <a:tc>
                  <a:txBody>
                    <a:bodyPr/>
                    <a:lstStyle/>
                    <a:p>
                      <a:r>
                        <a:rPr lang="en-US" sz="1800" kern="1200" dirty="0">
                          <a:solidFill>
                            <a:schemeClr val="dk1"/>
                          </a:solidFill>
                          <a:effectLst/>
                          <a:latin typeface="+mn-lt"/>
                          <a:ea typeface="+mn-ea"/>
                          <a:cs typeface="+mn-cs"/>
                        </a:rPr>
                        <a:t>March 2026</a:t>
                      </a:r>
                      <a:endParaRPr lang="en-US" sz="1800" kern="1200" dirty="0">
                        <a:solidFill>
                          <a:schemeClr val="tx1"/>
                        </a:solidFill>
                        <a:effectLst/>
                        <a:latin typeface="+mn-lt"/>
                        <a:ea typeface="+mn-ea"/>
                        <a:cs typeface="+mn-cs"/>
                      </a:endParaRP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50471558"/>
                  </a:ext>
                </a:extLst>
              </a:tr>
              <a:tr h="583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Estimated project start date* </a:t>
                      </a:r>
                    </a:p>
                  </a:txBody>
                  <a:tcPr marL="121920" marR="121920" marT="60960" marB="609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June 2026 </a:t>
                      </a:r>
                      <a:endParaRPr lang="en-US" sz="1800" kern="1200" dirty="0">
                        <a:solidFill>
                          <a:schemeClr val="tx1"/>
                        </a:solidFill>
                        <a:effectLst/>
                        <a:latin typeface="+mn-lt"/>
                        <a:ea typeface="+mn-ea"/>
                        <a:cs typeface="+mn-cs"/>
                      </a:endParaRPr>
                    </a:p>
                  </a:txBody>
                  <a:tcPr marL="121920" marR="121920" marT="60960" marB="60960">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89943597"/>
                  </a:ext>
                </a:extLst>
              </a:tr>
            </a:tbl>
          </a:graphicData>
        </a:graphic>
      </p:graphicFrame>
      <p:sp>
        <p:nvSpPr>
          <p:cNvPr id="5" name="Rectangle 4"/>
          <p:cNvSpPr/>
          <p:nvPr/>
        </p:nvSpPr>
        <p:spPr>
          <a:xfrm>
            <a:off x="510096" y="5358844"/>
            <a:ext cx="8115504" cy="646331"/>
          </a:xfrm>
          <a:prstGeom prst="rect">
            <a:avLst/>
          </a:prstGeom>
        </p:spPr>
        <p:txBody>
          <a:bodyPr wrap="square">
            <a:spAutoFit/>
          </a:bodyPr>
          <a:lstStyle/>
          <a:p>
            <a:r>
              <a:rPr lang="en-US" b="1" dirty="0">
                <a:solidFill>
                  <a:srgbClr val="5B6770"/>
                </a:solidFill>
              </a:rPr>
              <a:t>*Note</a:t>
            </a:r>
            <a:r>
              <a:rPr lang="en-US" dirty="0">
                <a:solidFill>
                  <a:srgbClr val="5B6770"/>
                </a:solidFill>
              </a:rPr>
              <a:t> – All dates after the final proposal submission deadline are approximate and may be adjusted as conditions dictate, without addendum to this SFP. </a:t>
            </a:r>
          </a:p>
        </p:txBody>
      </p:sp>
    </p:spTree>
    <p:extLst>
      <p:ext uri="{BB962C8B-B14F-4D97-AF65-F5344CB8AC3E}">
        <p14:creationId xmlns:p14="http://schemas.microsoft.com/office/powerpoint/2010/main" val="327677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747288" cy="5861304"/>
          </a:xfrm>
        </p:spPr>
        <p:txBody>
          <a:bodyPr/>
          <a:lstStyle/>
          <a:p>
            <a:r>
              <a:rPr lang="en-US" sz="4400" dirty="0"/>
              <a:t>Todays Session:</a:t>
            </a:r>
          </a:p>
          <a:p>
            <a:endParaRPr lang="en-US" sz="2000" dirty="0"/>
          </a:p>
          <a:p>
            <a:pPr marL="457200" indent="-457200">
              <a:buFont typeface="Arial" panose="020B0604020202020204" pitchFamily="34" charset="0"/>
              <a:buChar char="•"/>
            </a:pPr>
            <a:r>
              <a:rPr lang="en-US" sz="3600" dirty="0">
                <a:solidFill>
                  <a:schemeClr val="bg1"/>
                </a:solidFill>
              </a:rPr>
              <a:t>Paid Family Leave Overview</a:t>
            </a:r>
            <a:endParaRPr lang="en-US" dirty="0">
              <a:solidFill>
                <a:schemeClr val="bg1"/>
              </a:solidFill>
            </a:endParaRPr>
          </a:p>
          <a:p>
            <a:pPr marL="457200" indent="-457200">
              <a:buFont typeface="Arial" panose="020B0604020202020204" pitchFamily="34" charset="0"/>
              <a:buChar char="•"/>
            </a:pPr>
            <a:r>
              <a:rPr lang="en-US" dirty="0"/>
              <a:t>Eligibility for Grant Awardees and Paid Family Leave Employers</a:t>
            </a:r>
          </a:p>
          <a:p>
            <a:pPr marL="457200" indent="-457200">
              <a:buFont typeface="Arial" panose="020B0604020202020204" pitchFamily="34" charset="0"/>
              <a:buChar char="•"/>
            </a:pPr>
            <a:r>
              <a:rPr lang="en-US" dirty="0"/>
              <a:t>Funding and Timeframes</a:t>
            </a:r>
          </a:p>
          <a:p>
            <a:pPr marL="457200" indent="-457200">
              <a:buFont typeface="Arial" panose="020B0604020202020204" pitchFamily="34" charset="0"/>
              <a:buChar char="•"/>
            </a:pPr>
            <a:r>
              <a:rPr lang="en-US" sz="3200" dirty="0"/>
              <a:t>Submission, Scoring, and Appeals</a:t>
            </a:r>
            <a:endParaRPr lang="en-US" sz="3200" u="sng" dirty="0"/>
          </a:p>
          <a:p>
            <a:pPr marL="457200" indent="-457200">
              <a:buFont typeface="Arial" panose="020B0604020202020204" pitchFamily="34" charset="0"/>
              <a:buChar char="•"/>
            </a:pPr>
            <a:r>
              <a:rPr lang="en-US" dirty="0"/>
              <a:t>Cal-E-Grants Overview</a:t>
            </a:r>
          </a:p>
          <a:p>
            <a:pPr marL="457200" indent="-457200">
              <a:buFont typeface="Arial" panose="020B0604020202020204" pitchFamily="34" charset="0"/>
              <a:buChar char="•"/>
            </a:pPr>
            <a:r>
              <a:rPr lang="en-US" dirty="0"/>
              <a:t>Questions &amp; Answers</a:t>
            </a:r>
          </a:p>
          <a:p>
            <a:endParaRPr lang="en-US" dirty="0"/>
          </a:p>
        </p:txBody>
      </p:sp>
    </p:spTree>
    <p:extLst>
      <p:ext uri="{BB962C8B-B14F-4D97-AF65-F5344CB8AC3E}">
        <p14:creationId xmlns:p14="http://schemas.microsoft.com/office/powerpoint/2010/main" val="1605623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607808" cy="5861304"/>
          </a:xfrm>
        </p:spPr>
        <p:txBody>
          <a:bodyPr/>
          <a:lstStyle/>
          <a:p>
            <a:r>
              <a:rPr lang="en-US" dirty="0"/>
              <a:t>Todays Session:</a:t>
            </a:r>
          </a:p>
          <a:p>
            <a:endParaRPr lang="en-US" sz="2000" dirty="0"/>
          </a:p>
          <a:p>
            <a:pPr marL="457200" indent="-457200">
              <a:buFont typeface="Arial" panose="020B0604020202020204" pitchFamily="34" charset="0"/>
              <a:buChar char="•"/>
            </a:pPr>
            <a:r>
              <a:rPr lang="en-US" sz="3600" dirty="0"/>
              <a:t>Paid Family Leave Overview</a:t>
            </a:r>
            <a:endParaRPr lang="en-US" dirty="0"/>
          </a:p>
          <a:p>
            <a:pPr marL="457200" indent="-457200">
              <a:buFont typeface="Arial" panose="020B0604020202020204" pitchFamily="34" charset="0"/>
              <a:buChar char="•"/>
            </a:pPr>
            <a:r>
              <a:rPr lang="en-US" dirty="0"/>
              <a:t>Eligibility for Grant Awardees and Paid Family Leave Employers</a:t>
            </a:r>
          </a:p>
          <a:p>
            <a:pPr marL="457200" indent="-457200">
              <a:buFont typeface="Arial" panose="020B0604020202020204" pitchFamily="34" charset="0"/>
              <a:buChar char="•"/>
            </a:pPr>
            <a:r>
              <a:rPr lang="en-US" dirty="0"/>
              <a:t>Funding and Timeframes</a:t>
            </a:r>
          </a:p>
          <a:p>
            <a:pPr marL="457200" indent="-457200">
              <a:buFont typeface="Arial" panose="020B0604020202020204" pitchFamily="34" charset="0"/>
              <a:buChar char="•"/>
            </a:pPr>
            <a:r>
              <a:rPr lang="en-US" sz="3200" dirty="0">
                <a:solidFill>
                  <a:schemeClr val="bg1"/>
                </a:solidFill>
              </a:rPr>
              <a:t>Submission, Scoring, and Appeals</a:t>
            </a:r>
          </a:p>
          <a:p>
            <a:pPr marL="457200" indent="-457200">
              <a:buFont typeface="Arial" panose="020B0604020202020204" pitchFamily="34" charset="0"/>
              <a:buChar char="•"/>
            </a:pPr>
            <a:r>
              <a:rPr lang="en-US" dirty="0"/>
              <a:t>Cal-E-Grants Overview</a:t>
            </a:r>
          </a:p>
          <a:p>
            <a:pPr marL="457200" indent="-457200">
              <a:buFont typeface="Arial" panose="020B0604020202020204" pitchFamily="34" charset="0"/>
              <a:buChar char="•"/>
            </a:pPr>
            <a:r>
              <a:rPr lang="en-US" dirty="0"/>
              <a:t>Questions &amp; Answers</a:t>
            </a:r>
          </a:p>
          <a:p>
            <a:endParaRPr lang="en-US" dirty="0"/>
          </a:p>
        </p:txBody>
      </p:sp>
    </p:spTree>
    <p:extLst>
      <p:ext uri="{BB962C8B-B14F-4D97-AF65-F5344CB8AC3E}">
        <p14:creationId xmlns:p14="http://schemas.microsoft.com/office/powerpoint/2010/main" val="2476882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Proposal Submission</a:t>
            </a:r>
          </a:p>
        </p:txBody>
      </p:sp>
      <p:sp>
        <p:nvSpPr>
          <p:cNvPr id="3" name="Text Placeholder 2"/>
          <p:cNvSpPr>
            <a:spLocks noGrp="1"/>
          </p:cNvSpPr>
          <p:nvPr>
            <p:ph type="body" sz="quarter" idx="14"/>
          </p:nvPr>
        </p:nvSpPr>
        <p:spPr>
          <a:xfrm>
            <a:off x="510100" y="1451428"/>
            <a:ext cx="8115500" cy="4276535"/>
          </a:xfrm>
        </p:spPr>
        <p:txBody>
          <a:bodyPr>
            <a:noAutofit/>
          </a:bodyPr>
          <a:lstStyle/>
          <a:p>
            <a:pPr marL="0" indent="0">
              <a:buNone/>
            </a:pPr>
            <a:r>
              <a:rPr lang="en-US" sz="2400" dirty="0">
                <a:solidFill>
                  <a:srgbClr val="5B6770"/>
                </a:solidFill>
              </a:rPr>
              <a:t>ETP will accept proposals between </a:t>
            </a:r>
            <a:r>
              <a:rPr lang="en-US" sz="2400" b="1" dirty="0">
                <a:solidFill>
                  <a:srgbClr val="5B6770"/>
                </a:solidFill>
              </a:rPr>
              <a:t>January 26, 2026 and February 13, 2026 until 5:00 P.M. PST. – late proposals will not be accepted</a:t>
            </a:r>
            <a:r>
              <a:rPr lang="en-US" sz="2400" dirty="0">
                <a:solidFill>
                  <a:srgbClr val="5B6770"/>
                </a:solidFill>
              </a:rPr>
              <a:t>.</a:t>
            </a:r>
          </a:p>
          <a:p>
            <a:pPr marL="0" indent="0">
              <a:buNone/>
            </a:pPr>
            <a:r>
              <a:rPr lang="en-US" sz="2400" dirty="0">
                <a:solidFill>
                  <a:srgbClr val="5B6770"/>
                </a:solidFill>
              </a:rPr>
              <a:t> </a:t>
            </a:r>
          </a:p>
          <a:p>
            <a:pPr marL="0" indent="0">
              <a:buNone/>
            </a:pPr>
            <a:r>
              <a:rPr lang="en-US" sz="2400" dirty="0">
                <a:solidFill>
                  <a:srgbClr val="5B6770"/>
                </a:solidFill>
              </a:rPr>
              <a:t>Exceptions will not be allowed and there is no appeal for not meeting the proposal deadline.</a:t>
            </a:r>
          </a:p>
          <a:p>
            <a:pPr marL="0" indent="0">
              <a:buNone/>
            </a:pPr>
            <a:endParaRPr lang="en-US" sz="2400" i="1" u="sng" dirty="0">
              <a:solidFill>
                <a:srgbClr val="5B6770"/>
              </a:solidFill>
            </a:endParaRPr>
          </a:p>
          <a:p>
            <a:pPr marL="0" indent="0">
              <a:buNone/>
            </a:pPr>
            <a:r>
              <a:rPr lang="en-US" sz="2400" i="1" u="sng" dirty="0">
                <a:solidFill>
                  <a:srgbClr val="5B6770"/>
                </a:solidFill>
              </a:rPr>
              <a:t>Submission method is via ETP’s Cal-E-Grants website (note:  3,000 character limit for each "narrative" question)</a:t>
            </a:r>
            <a:r>
              <a:rPr lang="en-US" sz="2400" i="1" dirty="0">
                <a:solidFill>
                  <a:srgbClr val="5B6770"/>
                </a:solidFill>
              </a:rPr>
              <a:t>:</a:t>
            </a:r>
          </a:p>
          <a:p>
            <a:pPr marL="284162" lvl="1" indent="0">
              <a:buNone/>
              <a:defRPr/>
            </a:pPr>
            <a:r>
              <a:rPr lang="en-US" sz="2400" dirty="0"/>
              <a:t>	</a:t>
            </a:r>
            <a:r>
              <a:rPr lang="en-US" sz="2400" dirty="0">
                <a:solidFill>
                  <a:srgbClr val="44546A"/>
                </a:solidFill>
                <a:hlinkClick r:id="rId3" tooltip="https://caetp.my.site.com/calegrants/s/"/>
              </a:rPr>
              <a:t>https://caetp.my.site.com/calegrants/s/</a:t>
            </a:r>
            <a:endParaRPr lang="en-US" sz="2400" dirty="0">
              <a:solidFill>
                <a:srgbClr val="44546A"/>
              </a:solidFill>
            </a:endParaRPr>
          </a:p>
          <a:p>
            <a:pPr marL="0" indent="0">
              <a:spcBef>
                <a:spcPts val="0"/>
              </a:spcBef>
              <a:buNone/>
            </a:pPr>
            <a:r>
              <a:rPr lang="en-US" sz="2400" dirty="0"/>
              <a:t> </a:t>
            </a:r>
            <a:endParaRPr lang="en-US" sz="3600" dirty="0"/>
          </a:p>
          <a:p>
            <a:pPr marL="0" indent="0">
              <a:buNone/>
            </a:pPr>
            <a:endParaRPr lang="en-US" sz="2400" dirty="0"/>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53968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22514"/>
            <a:ext cx="8115501" cy="701602"/>
          </a:xfrm>
        </p:spPr>
        <p:txBody>
          <a:bodyPr/>
          <a:lstStyle/>
          <a:p>
            <a:r>
              <a:rPr lang="en-US" sz="4000" dirty="0"/>
              <a:t>Scoring and Award Process</a:t>
            </a:r>
          </a:p>
        </p:txBody>
      </p:sp>
      <p:sp>
        <p:nvSpPr>
          <p:cNvPr id="3" name="Text Placeholder 2"/>
          <p:cNvSpPr>
            <a:spLocks noGrp="1"/>
          </p:cNvSpPr>
          <p:nvPr>
            <p:ph type="body" sz="quarter" idx="14"/>
          </p:nvPr>
        </p:nvSpPr>
        <p:spPr>
          <a:xfrm>
            <a:off x="510100" y="1480457"/>
            <a:ext cx="7922700" cy="4247506"/>
          </a:xfrm>
        </p:spPr>
        <p:txBody>
          <a:bodyPr>
            <a:noAutofit/>
          </a:bodyPr>
          <a:lstStyle/>
          <a:p>
            <a:pPr marL="0" indent="0">
              <a:buNone/>
            </a:pPr>
            <a:r>
              <a:rPr lang="en-US" sz="2400" dirty="0">
                <a:solidFill>
                  <a:srgbClr val="5B6770"/>
                </a:solidFill>
              </a:rPr>
              <a:t>Proposals will be scored and ranked independently by ETP reviewers based on the criteria set forth in this SFP. </a:t>
            </a:r>
          </a:p>
          <a:p>
            <a:pPr marL="0" indent="0">
              <a:buNone/>
            </a:pPr>
            <a:r>
              <a:rPr lang="en-US" sz="2400" dirty="0">
                <a:solidFill>
                  <a:srgbClr val="5B6770"/>
                </a:solidFill>
              </a:rPr>
              <a:t>Ranked scores will serve as the primary basis for funding in conjunction with other factors like geographic distribution of funds, uniqueness, and innovative aspects of the proposal. </a:t>
            </a:r>
          </a:p>
          <a:p>
            <a:pPr marL="0" indent="0">
              <a:buNone/>
            </a:pPr>
            <a:r>
              <a:rPr lang="en-US" sz="2400" dirty="0">
                <a:solidFill>
                  <a:srgbClr val="5B6770"/>
                </a:solidFill>
              </a:rPr>
              <a:t>Only proposals with high merit and with the best interests of the state will be funded. </a:t>
            </a:r>
          </a:p>
          <a:p>
            <a:pPr marL="0" indent="0">
              <a:buNone/>
            </a:pPr>
            <a:r>
              <a:rPr lang="en-US" sz="2400" dirty="0">
                <a:solidFill>
                  <a:srgbClr val="5B6770"/>
                </a:solidFill>
              </a:rPr>
              <a:t>Grant awardees will be announced at the </a:t>
            </a:r>
            <a:r>
              <a:rPr lang="en-US" sz="2400" b="1" dirty="0">
                <a:solidFill>
                  <a:srgbClr val="5B6770"/>
                </a:solidFill>
              </a:rPr>
              <a:t>March 2026 </a:t>
            </a:r>
            <a:r>
              <a:rPr lang="en-US" sz="2400" dirty="0">
                <a:solidFill>
                  <a:srgbClr val="5B6770"/>
                </a:solidFill>
              </a:rPr>
              <a:t>Panel meeting.  </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222504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Appeals</a:t>
            </a:r>
          </a:p>
        </p:txBody>
      </p:sp>
      <p:sp>
        <p:nvSpPr>
          <p:cNvPr id="3" name="Text Placeholder 2"/>
          <p:cNvSpPr>
            <a:spLocks noGrp="1"/>
          </p:cNvSpPr>
          <p:nvPr>
            <p:ph type="body" sz="quarter" idx="14"/>
          </p:nvPr>
        </p:nvSpPr>
        <p:spPr>
          <a:xfrm>
            <a:off x="510100" y="1451428"/>
            <a:ext cx="7995271" cy="4276535"/>
          </a:xfrm>
        </p:spPr>
        <p:txBody>
          <a:bodyPr>
            <a:noAutofit/>
          </a:bodyPr>
          <a:lstStyle/>
          <a:p>
            <a:pPr marL="0" indent="0">
              <a:buNone/>
            </a:pPr>
            <a:r>
              <a:rPr lang="en-US" sz="2400" dirty="0">
                <a:solidFill>
                  <a:srgbClr val="5B6770"/>
                </a:solidFill>
              </a:rPr>
              <a:t>A proposal may be disqualified for not meeting the application requirements under Section 5.A of the SFP.  An appeal of the disqualification decision may be filed. </a:t>
            </a:r>
          </a:p>
          <a:p>
            <a:pPr marL="0" indent="0">
              <a:buNone/>
            </a:pPr>
            <a:r>
              <a:rPr lang="en-US" sz="2400" dirty="0">
                <a:solidFill>
                  <a:srgbClr val="5B6770"/>
                </a:solidFill>
              </a:rPr>
              <a:t>There is no appeal process for not meeting the proposal submission deadline.  Final funding decisions cannot be appealed. </a:t>
            </a:r>
          </a:p>
          <a:p>
            <a:pPr marL="0" indent="0">
              <a:buNone/>
            </a:pPr>
            <a:r>
              <a:rPr lang="en-US" sz="2400" b="1" dirty="0">
                <a:solidFill>
                  <a:srgbClr val="5B6770"/>
                </a:solidFill>
              </a:rPr>
              <a:t>The appeal process will be specifically outlined in the SFP.</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240770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Appeals</a:t>
            </a:r>
          </a:p>
        </p:txBody>
      </p:sp>
      <p:sp>
        <p:nvSpPr>
          <p:cNvPr id="3" name="Text Placeholder 2"/>
          <p:cNvSpPr>
            <a:spLocks noGrp="1"/>
          </p:cNvSpPr>
          <p:nvPr>
            <p:ph type="body" sz="quarter" idx="14"/>
          </p:nvPr>
        </p:nvSpPr>
        <p:spPr>
          <a:xfrm>
            <a:off x="510100" y="1465942"/>
            <a:ext cx="8115500" cy="4262021"/>
          </a:xfrm>
        </p:spPr>
        <p:txBody>
          <a:bodyPr>
            <a:noAutofit/>
          </a:bodyPr>
          <a:lstStyle/>
          <a:p>
            <a:pPr marL="0" indent="0">
              <a:buNone/>
            </a:pPr>
            <a:r>
              <a:rPr lang="en-US" sz="2400" dirty="0">
                <a:solidFill>
                  <a:srgbClr val="5B6770"/>
                </a:solidFill>
              </a:rPr>
              <a:t>The application requirements (which are listed in Section 5.A of the SFP) are those conditions that must be met in order for the proposal to be forwarded for evaluation and scoring. Proposals that do not meet the minimum requirements will be disqualified.</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73800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607808" cy="5861304"/>
          </a:xfrm>
        </p:spPr>
        <p:txBody>
          <a:bodyPr/>
          <a:lstStyle/>
          <a:p>
            <a:r>
              <a:rPr lang="en-US" dirty="0"/>
              <a:t>Todays Session:</a:t>
            </a:r>
          </a:p>
          <a:p>
            <a:endParaRPr lang="en-US" sz="2000" dirty="0"/>
          </a:p>
          <a:p>
            <a:pPr marL="457200" indent="-457200">
              <a:buFont typeface="Arial" panose="020B0604020202020204" pitchFamily="34" charset="0"/>
              <a:buChar char="•"/>
            </a:pPr>
            <a:r>
              <a:rPr lang="en-US" sz="3600" dirty="0"/>
              <a:t>Paid Family Leave Overview</a:t>
            </a:r>
            <a:endParaRPr lang="en-US" dirty="0"/>
          </a:p>
          <a:p>
            <a:pPr marL="457200" indent="-457200">
              <a:buFont typeface="Arial" panose="020B0604020202020204" pitchFamily="34" charset="0"/>
              <a:buChar char="•"/>
            </a:pPr>
            <a:r>
              <a:rPr lang="en-US" dirty="0"/>
              <a:t>Eligibility for Grant Awardees and Paid Family Leave Employers</a:t>
            </a:r>
          </a:p>
          <a:p>
            <a:pPr marL="457200" indent="-457200">
              <a:buFont typeface="Arial" panose="020B0604020202020204" pitchFamily="34" charset="0"/>
              <a:buChar char="•"/>
            </a:pPr>
            <a:r>
              <a:rPr lang="en-US" dirty="0"/>
              <a:t>Funding and Timeframes</a:t>
            </a:r>
          </a:p>
          <a:p>
            <a:pPr marL="457200" indent="-457200">
              <a:buFont typeface="Arial" panose="020B0604020202020204" pitchFamily="34" charset="0"/>
              <a:buChar char="•"/>
            </a:pPr>
            <a:r>
              <a:rPr lang="en-US" sz="3200" dirty="0"/>
              <a:t>Submission, Scoring, and Appeals</a:t>
            </a:r>
          </a:p>
          <a:p>
            <a:pPr marL="457200" indent="-457200">
              <a:buFont typeface="Arial" panose="020B0604020202020204" pitchFamily="34" charset="0"/>
              <a:buChar char="•"/>
            </a:pPr>
            <a:r>
              <a:rPr lang="en-US" sz="3200" dirty="0">
                <a:solidFill>
                  <a:schemeClr val="bg1"/>
                </a:solidFill>
              </a:rPr>
              <a:t>Cal-E-Grants Overview</a:t>
            </a:r>
          </a:p>
          <a:p>
            <a:pPr marL="457200" indent="-457200">
              <a:buFont typeface="Arial" panose="020B0604020202020204" pitchFamily="34" charset="0"/>
              <a:buChar char="•"/>
            </a:pPr>
            <a:r>
              <a:rPr lang="en-US" dirty="0"/>
              <a:t>Questions &amp; Answers</a:t>
            </a:r>
          </a:p>
          <a:p>
            <a:endParaRPr lang="en-US" dirty="0"/>
          </a:p>
        </p:txBody>
      </p:sp>
    </p:spTree>
    <p:extLst>
      <p:ext uri="{BB962C8B-B14F-4D97-AF65-F5344CB8AC3E}">
        <p14:creationId xmlns:p14="http://schemas.microsoft.com/office/powerpoint/2010/main" val="4250396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607808" cy="5861304"/>
          </a:xfrm>
        </p:spPr>
        <p:txBody>
          <a:bodyPr/>
          <a:lstStyle/>
          <a:p>
            <a:r>
              <a:rPr lang="en-US" dirty="0"/>
              <a:t>Todays Session:</a:t>
            </a:r>
          </a:p>
          <a:p>
            <a:endParaRPr lang="en-US" sz="2000" dirty="0"/>
          </a:p>
          <a:p>
            <a:pPr marL="457200" indent="-457200">
              <a:buFont typeface="Arial" panose="020B0604020202020204" pitchFamily="34" charset="0"/>
              <a:buChar char="•"/>
            </a:pPr>
            <a:r>
              <a:rPr lang="en-US" sz="3600" dirty="0"/>
              <a:t>Paid Family Leave Overview</a:t>
            </a:r>
            <a:endParaRPr lang="en-US" dirty="0"/>
          </a:p>
          <a:p>
            <a:pPr marL="457200" indent="-457200">
              <a:buFont typeface="Arial" panose="020B0604020202020204" pitchFamily="34" charset="0"/>
              <a:buChar char="•"/>
            </a:pPr>
            <a:r>
              <a:rPr lang="en-US" dirty="0"/>
              <a:t>Eligibility for Grant Awardees and Paid Family Leave Employers</a:t>
            </a:r>
          </a:p>
          <a:p>
            <a:pPr marL="457200" indent="-457200">
              <a:buFont typeface="Arial" panose="020B0604020202020204" pitchFamily="34" charset="0"/>
              <a:buChar char="•"/>
            </a:pPr>
            <a:r>
              <a:rPr lang="en-US" dirty="0"/>
              <a:t>Funding and Timeframes</a:t>
            </a:r>
          </a:p>
          <a:p>
            <a:pPr marL="457200" indent="-457200">
              <a:buFont typeface="Arial" panose="020B0604020202020204" pitchFamily="34" charset="0"/>
              <a:buChar char="•"/>
            </a:pPr>
            <a:r>
              <a:rPr lang="en-US" sz="3200" dirty="0"/>
              <a:t>Submission, Scoring, and Appeals</a:t>
            </a:r>
          </a:p>
          <a:p>
            <a:pPr marL="457200" indent="-457200">
              <a:buFont typeface="Arial" panose="020B0604020202020204" pitchFamily="34" charset="0"/>
              <a:buChar char="•"/>
            </a:pPr>
            <a:r>
              <a:rPr lang="en-US" sz="3200" dirty="0"/>
              <a:t>Cal-E-Grants Overview</a:t>
            </a:r>
          </a:p>
          <a:p>
            <a:pPr marL="457200" indent="-457200">
              <a:buFont typeface="Arial" panose="020B0604020202020204" pitchFamily="34" charset="0"/>
              <a:buChar char="•"/>
            </a:pPr>
            <a:r>
              <a:rPr lang="en-US" dirty="0">
                <a:solidFill>
                  <a:schemeClr val="bg1"/>
                </a:solidFill>
              </a:rPr>
              <a:t>Questions &amp; Answers</a:t>
            </a:r>
          </a:p>
          <a:p>
            <a:endParaRPr lang="en-US" dirty="0"/>
          </a:p>
        </p:txBody>
      </p:sp>
    </p:spTree>
    <p:extLst>
      <p:ext uri="{BB962C8B-B14F-4D97-AF65-F5344CB8AC3E}">
        <p14:creationId xmlns:p14="http://schemas.microsoft.com/office/powerpoint/2010/main" val="2492438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4"/>
            <a:ext cx="8115501" cy="808038"/>
          </a:xfrm>
        </p:spPr>
        <p:txBody>
          <a:bodyPr/>
          <a:lstStyle/>
          <a:p>
            <a:r>
              <a:rPr lang="en-US" sz="4000" dirty="0"/>
              <a:t>PFL 4 Related Questions</a:t>
            </a:r>
          </a:p>
        </p:txBody>
      </p:sp>
      <p:sp>
        <p:nvSpPr>
          <p:cNvPr id="3" name="Text Placeholder 2"/>
          <p:cNvSpPr>
            <a:spLocks noGrp="1"/>
          </p:cNvSpPr>
          <p:nvPr>
            <p:ph type="body" sz="quarter" idx="14"/>
          </p:nvPr>
        </p:nvSpPr>
        <p:spPr>
          <a:xfrm>
            <a:off x="510100" y="1342982"/>
            <a:ext cx="8115500" cy="4186281"/>
          </a:xfrm>
        </p:spPr>
        <p:txBody>
          <a:bodyPr>
            <a:normAutofit/>
          </a:bodyPr>
          <a:lstStyle/>
          <a:p>
            <a:pPr marL="0" indent="0">
              <a:buNone/>
            </a:pPr>
            <a:endParaRPr lang="en-US" sz="2000" dirty="0">
              <a:solidFill>
                <a:schemeClr val="tx2"/>
              </a:solidFill>
            </a:endParaRPr>
          </a:p>
          <a:p>
            <a:pPr marL="0" indent="0">
              <a:buNone/>
            </a:pPr>
            <a:endParaRPr lang="en-US" dirty="0">
              <a:solidFill>
                <a:schemeClr val="tx2"/>
              </a:solidFill>
            </a:endParaRPr>
          </a:p>
          <a:p>
            <a:pPr marL="0" indent="0">
              <a:buNone/>
            </a:pPr>
            <a:endParaRPr lang="en-US" dirty="0"/>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6" name="TextBox 5"/>
          <p:cNvSpPr txBox="1"/>
          <p:nvPr/>
        </p:nvSpPr>
        <p:spPr>
          <a:xfrm>
            <a:off x="510098" y="1342982"/>
            <a:ext cx="8115502" cy="4985980"/>
          </a:xfrm>
          <a:prstGeom prst="rect">
            <a:avLst/>
          </a:prstGeom>
          <a:noFill/>
        </p:spPr>
        <p:txBody>
          <a:bodyPr wrap="square" rtlCol="0">
            <a:spAutoFit/>
          </a:bodyPr>
          <a:lstStyle/>
          <a:p>
            <a:pPr lvl="0">
              <a:defRPr/>
            </a:pPr>
            <a:r>
              <a:rPr kumimoji="0" lang="en-US" altLang="en-US" sz="2400" b="0" i="0" u="none" strike="noStrike" kern="1200" cap="none" spc="0" normalizeH="0" baseline="0" noProof="0" dirty="0">
                <a:ln>
                  <a:noFill/>
                </a:ln>
                <a:solidFill>
                  <a:srgbClr val="44546A"/>
                </a:solidFill>
                <a:effectLst/>
                <a:uLnTx/>
                <a:uFillTx/>
                <a:latin typeface="Arial" panose="020B0604020202020204"/>
                <a:ea typeface="+mn-ea"/>
                <a:cs typeface="+mn-cs"/>
              </a:rPr>
              <a:t>ETP’s website has support documents, SFP-related documentation, and sample information</a:t>
            </a:r>
            <a:r>
              <a:rPr kumimoji="0" lang="en-US" altLang="en-US" sz="2400" b="0" i="0" u="none" strike="noStrike" kern="1200" cap="none" spc="0" normalizeH="0" noProof="0" dirty="0">
                <a:ln>
                  <a:noFill/>
                </a:ln>
                <a:solidFill>
                  <a:srgbClr val="44546A"/>
                </a:solidFill>
                <a:effectLst/>
                <a:uLnTx/>
                <a:uFillTx/>
                <a:latin typeface="Arial" panose="020B0604020202020204"/>
                <a:ea typeface="+mn-ea"/>
                <a:cs typeface="+mn-cs"/>
              </a:rPr>
              <a:t>:  </a:t>
            </a:r>
          </a:p>
          <a:p>
            <a:pPr lvl="1">
              <a:defRPr/>
            </a:pPr>
            <a:endParaRPr lang="en-US" altLang="en-US" sz="1000" dirty="0">
              <a:solidFill>
                <a:srgbClr val="44546A"/>
              </a:solidFill>
              <a:hlinkClick r:id="rId3"/>
            </a:endParaRPr>
          </a:p>
          <a:p>
            <a:pPr lvl="1">
              <a:defRPr/>
            </a:pPr>
            <a:r>
              <a:rPr lang="en-US" sz="2400" dirty="0">
                <a:solidFill>
                  <a:srgbClr val="44546A"/>
                </a:solidFill>
                <a:hlinkClick r:id="rId4" tooltip="https://etp.ca.gov/fundingopportunities/grants/pflsb/"/>
              </a:rPr>
              <a:t>https://etp.ca.gov/fundingopportunities/grants/pflsb/</a:t>
            </a:r>
            <a:endParaRPr lang="en-US" sz="2400" dirty="0">
              <a:solidFill>
                <a:srgbClr val="44546A"/>
              </a:solidFill>
            </a:endParaRPr>
          </a:p>
          <a:p>
            <a:pPr lvl="1">
              <a:defRPr/>
            </a:pPr>
            <a:endParaRPr lang="en-US" altLang="en-US" sz="2400" dirty="0">
              <a:solidFill>
                <a:srgbClr val="44546A"/>
              </a:solidFill>
            </a:endParaRPr>
          </a:p>
          <a:p>
            <a:pPr lvl="0">
              <a:defRPr/>
            </a:pPr>
            <a:endParaRPr lang="en-US" altLang="en-US" sz="1000" dirty="0">
              <a:solidFill>
                <a:srgbClr val="44546A"/>
              </a:solidFill>
              <a:latin typeface="Arial" panose="020B06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2400" b="0" i="0" u="none" strike="noStrike" kern="1200" cap="none" spc="0" normalizeH="0" baseline="0" noProof="0" dirty="0">
                <a:ln>
                  <a:noFill/>
                </a:ln>
                <a:solidFill>
                  <a:srgbClr val="44546A"/>
                </a:solidFill>
                <a:effectLst/>
                <a:uLnTx/>
                <a:uFillTx/>
                <a:latin typeface="Arial" panose="020B0604020202020204"/>
                <a:ea typeface="+mn-ea"/>
                <a:cs typeface="+mn-cs"/>
              </a:rPr>
              <a:t>Cal-E-Grants’ website has the link to apply for the PFL SB Grant </a:t>
            </a:r>
            <a:r>
              <a:rPr kumimoji="0" lang="en-US" altLang="en-US" sz="2400" b="0" i="0" u="none" strike="noStrike" kern="1200" cap="none" spc="0" normalizeH="0" noProof="0" dirty="0">
                <a:ln>
                  <a:noFill/>
                </a:ln>
                <a:solidFill>
                  <a:srgbClr val="44546A"/>
                </a:solidFill>
                <a:effectLst/>
                <a:uLnTx/>
                <a:uFillTx/>
                <a:latin typeface="Arial" panose="020B0604020202020204"/>
                <a:ea typeface="+mn-ea"/>
                <a:cs typeface="+mn-cs"/>
              </a:rPr>
              <a:t>program</a:t>
            </a:r>
            <a:r>
              <a:rPr kumimoji="0" lang="en-US" altLang="en-US" sz="2400" b="0" i="0" u="none" strike="noStrike" kern="1200" cap="none" spc="0" normalizeH="0" baseline="0" noProof="0" dirty="0">
                <a:ln>
                  <a:noFill/>
                </a:ln>
                <a:solidFill>
                  <a:srgbClr val="44546A"/>
                </a:solidFill>
                <a:effectLst/>
                <a:uLnTx/>
                <a:uFillTx/>
                <a:latin typeface="Arial" panose="020B0604020202020204"/>
                <a:ea typeface="+mn-ea"/>
                <a:cs typeface="+mn-cs"/>
              </a:rPr>
              <a:t>:</a:t>
            </a:r>
          </a:p>
          <a:p>
            <a:pPr lvl="1">
              <a:defRPr/>
            </a:pPr>
            <a:endParaRPr lang="en-US" sz="2400" dirty="0">
              <a:solidFill>
                <a:srgbClr val="44546A"/>
              </a:solidFill>
              <a:hlinkClick r:id="rId5" tooltip="https://caetp.my.site.com/calegrants/s/"/>
            </a:endParaRPr>
          </a:p>
          <a:p>
            <a:pPr lvl="1">
              <a:defRPr/>
            </a:pPr>
            <a:r>
              <a:rPr lang="en-US" sz="2400" dirty="0">
                <a:solidFill>
                  <a:srgbClr val="44546A"/>
                </a:solidFill>
                <a:hlinkClick r:id="rId5" tooltip="https://caetp.my.site.com/calegrants/s/"/>
              </a:rPr>
              <a:t>https://caetp.my.site.com/calegrants/s/</a:t>
            </a:r>
            <a:endParaRPr lang="en-US" sz="2400" dirty="0">
              <a:solidFill>
                <a:srgbClr val="44546A"/>
              </a:solidFill>
            </a:endParaRPr>
          </a:p>
          <a:p>
            <a:pPr lvl="1">
              <a:defRPr/>
            </a:pPr>
            <a:endParaRPr lang="en-US" sz="2400" b="1" i="1" dirty="0">
              <a:solidFill>
                <a:srgbClr val="44546A"/>
              </a:solidFill>
            </a:endParaRPr>
          </a:p>
          <a:p>
            <a:pPr>
              <a:defRPr/>
            </a:pPr>
            <a:r>
              <a:rPr lang="en-US" sz="2400" dirty="0">
                <a:solidFill>
                  <a:srgbClr val="44546A"/>
                </a:solidFill>
                <a:latin typeface="Arial" panose="020B0604020202020204"/>
              </a:rPr>
              <a:t>Use Zoom’s Q&amp;A section on the bottom toolbar to ask any questions:</a:t>
            </a:r>
          </a:p>
          <a:p>
            <a:pPr lvl="0">
              <a:defRPr/>
            </a:pPr>
            <a:endParaRPr lang="en-US" sz="2200" b="1" i="1" dirty="0">
              <a:solidFill>
                <a:srgbClr val="993300"/>
              </a:solidFill>
            </a:endParaRPr>
          </a:p>
          <a:p>
            <a:pPr marL="0" lvl="1">
              <a:defRPr/>
            </a:pPr>
            <a:r>
              <a:rPr lang="en-US" sz="1200" b="1" i="1" dirty="0">
                <a:solidFill>
                  <a:srgbClr val="993300"/>
                </a:solidFill>
              </a:rPr>
              <a:t> </a:t>
            </a:r>
            <a:endParaRPr kumimoji="0" lang="en-US" sz="1200" b="1" i="1" u="none" strike="noStrike" kern="1200" cap="none" spc="0" normalizeH="0" baseline="0" noProof="0" dirty="0">
              <a:ln>
                <a:noFill/>
              </a:ln>
              <a:solidFill>
                <a:srgbClr val="993300"/>
              </a:solidFill>
              <a:effectLst/>
              <a:uLnTx/>
              <a:uFillTx/>
              <a:latin typeface="Arial" panose="020B0604020202020204"/>
            </a:endParaRPr>
          </a:p>
        </p:txBody>
      </p:sp>
      <p:pic>
        <p:nvPicPr>
          <p:cNvPr id="5" name="Picture 4"/>
          <p:cNvPicPr>
            <a:picLocks noChangeAspect="1"/>
          </p:cNvPicPr>
          <p:nvPr/>
        </p:nvPicPr>
        <p:blipFill>
          <a:blip r:embed="rId6"/>
          <a:stretch>
            <a:fillRect/>
          </a:stretch>
        </p:blipFill>
        <p:spPr>
          <a:xfrm>
            <a:off x="2113574" y="5400389"/>
            <a:ext cx="2352675" cy="514350"/>
          </a:xfrm>
          <a:prstGeom prst="rect">
            <a:avLst/>
          </a:prstGeom>
        </p:spPr>
      </p:pic>
    </p:spTree>
    <p:extLst>
      <p:ext uri="{BB962C8B-B14F-4D97-AF65-F5344CB8AC3E}">
        <p14:creationId xmlns:p14="http://schemas.microsoft.com/office/powerpoint/2010/main" val="565134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1161143"/>
            <a:ext cx="7607808" cy="2931886"/>
          </a:xfrm>
        </p:spPr>
        <p:txBody>
          <a:bodyPr/>
          <a:lstStyle/>
          <a:p>
            <a:pPr algn="ctr"/>
            <a:r>
              <a:rPr lang="en-US" sz="5400" dirty="0"/>
              <a:t>Thank you!</a:t>
            </a:r>
          </a:p>
          <a:p>
            <a:pPr algn="ctr"/>
            <a:r>
              <a:rPr lang="en-US" dirty="0">
                <a:solidFill>
                  <a:schemeClr val="bg1"/>
                </a:solidFill>
                <a:latin typeface="Baguet Script" panose="00000500000000000000" pitchFamily="2" charset="0"/>
              </a:rPr>
              <a:t>Any Questions?</a:t>
            </a:r>
          </a:p>
        </p:txBody>
      </p:sp>
    </p:spTree>
    <p:extLst>
      <p:ext uri="{BB962C8B-B14F-4D97-AF65-F5344CB8AC3E}">
        <p14:creationId xmlns:p14="http://schemas.microsoft.com/office/powerpoint/2010/main" val="1725649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a:t>
            </a:r>
          </a:p>
        </p:txBody>
      </p:sp>
      <p:sp>
        <p:nvSpPr>
          <p:cNvPr id="3" name="Text Placeholder 2"/>
          <p:cNvSpPr>
            <a:spLocks noGrp="1"/>
          </p:cNvSpPr>
          <p:nvPr>
            <p:ph type="body" sz="quarter" idx="14"/>
          </p:nvPr>
        </p:nvSpPr>
        <p:spPr>
          <a:xfrm>
            <a:off x="510100" y="1698171"/>
            <a:ext cx="8115500" cy="4171687"/>
          </a:xfrm>
        </p:spPr>
        <p:txBody>
          <a:bodyPr>
            <a:noAutofit/>
          </a:bodyPr>
          <a:lstStyle/>
          <a:p>
            <a:pPr marL="0" indent="0">
              <a:buNone/>
            </a:pPr>
            <a:r>
              <a:rPr lang="en-US" sz="2400" dirty="0">
                <a:solidFill>
                  <a:srgbClr val="5B6770"/>
                </a:solidFill>
              </a:rPr>
              <a:t>The PFL program allows California workers to take paid leave to bond with a new child, to care for a seriously ill family member, or to participate in a qualifying military event.  On July 1, 2020, this leave was expanded from six to eight weeks.</a:t>
            </a:r>
            <a:r>
              <a:rPr lang="en-US" sz="2400" dirty="0"/>
              <a:t> </a:t>
            </a:r>
          </a:p>
          <a:p>
            <a:pPr marL="742950" lvl="1" indent="-457200"/>
            <a:r>
              <a:rPr lang="en-US" sz="2400" dirty="0">
                <a:solidFill>
                  <a:srgbClr val="5B6770"/>
                </a:solidFill>
              </a:rPr>
              <a:t>PFL pays up to eight weeks of benefits in a 12-month period.  </a:t>
            </a:r>
          </a:p>
          <a:p>
            <a:pPr marL="742950" lvl="1" indent="-457200"/>
            <a:r>
              <a:rPr lang="en-US" sz="2400" dirty="0">
                <a:solidFill>
                  <a:srgbClr val="5B6770"/>
                </a:solidFill>
              </a:rPr>
              <a:t>Although PFL does not provide job protection, there are various federal and state laws that provide protected leave for up to 12 weeks.</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2949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a:t>
            </a:r>
          </a:p>
        </p:txBody>
      </p:sp>
      <p:sp>
        <p:nvSpPr>
          <p:cNvPr id="3" name="Text Placeholder 2"/>
          <p:cNvSpPr>
            <a:spLocks noGrp="1"/>
          </p:cNvSpPr>
          <p:nvPr>
            <p:ph type="body" sz="quarter" idx="14"/>
          </p:nvPr>
        </p:nvSpPr>
        <p:spPr>
          <a:xfrm>
            <a:off x="510100" y="1698171"/>
            <a:ext cx="8115500" cy="4171687"/>
          </a:xfrm>
        </p:spPr>
        <p:txBody>
          <a:bodyPr>
            <a:normAutofit/>
          </a:bodyPr>
          <a:lstStyle/>
          <a:p>
            <a:pPr marL="0" indent="0">
              <a:buNone/>
            </a:pPr>
            <a:r>
              <a:rPr lang="en-US" sz="2400" dirty="0">
                <a:solidFill>
                  <a:srgbClr val="5B6770"/>
                </a:solidFill>
              </a:rPr>
              <a:t>ETP has been designated to administrate $920,000 in California State General Fund dollars to support outreach to California small businesses impacted by the expansion of the PFL program to help offset the costs incurred when training employees to cover the duties of the individual utilizing Paid Family Leave.</a:t>
            </a:r>
          </a:p>
          <a:p>
            <a:endParaRPr lang="en-US" sz="3200" dirty="0"/>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3334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a:t>
            </a:r>
          </a:p>
        </p:txBody>
      </p:sp>
      <p:sp>
        <p:nvSpPr>
          <p:cNvPr id="3" name="Text Placeholder 2"/>
          <p:cNvSpPr>
            <a:spLocks noGrp="1"/>
          </p:cNvSpPr>
          <p:nvPr>
            <p:ph type="body" sz="quarter" idx="14"/>
          </p:nvPr>
        </p:nvSpPr>
        <p:spPr>
          <a:xfrm>
            <a:off x="510100" y="1611086"/>
            <a:ext cx="8115500" cy="3715658"/>
          </a:xfrm>
        </p:spPr>
        <p:txBody>
          <a:bodyPr>
            <a:noAutofit/>
          </a:bodyPr>
          <a:lstStyle/>
          <a:p>
            <a:pPr marL="0" indent="0">
              <a:buNone/>
            </a:pPr>
            <a:r>
              <a:rPr lang="en-US" sz="2400" dirty="0">
                <a:solidFill>
                  <a:srgbClr val="5B6770"/>
                </a:solidFill>
              </a:rPr>
              <a:t>Businesses impacted by the PFL expansion will be primarily small businesses, and they will need to: </a:t>
            </a:r>
          </a:p>
          <a:p>
            <a:pPr marL="0" indent="0">
              <a:spcBef>
                <a:spcPts val="0"/>
              </a:spcBef>
              <a:buNone/>
            </a:pPr>
            <a:endParaRPr lang="en-US" sz="2400" dirty="0">
              <a:solidFill>
                <a:srgbClr val="5B6770"/>
              </a:solidFill>
            </a:endParaRPr>
          </a:p>
          <a:p>
            <a:pPr marL="914400" lvl="1" indent="-450850"/>
            <a:r>
              <a:rPr lang="en-US" sz="2400" dirty="0">
                <a:solidFill>
                  <a:srgbClr val="5B6770"/>
                </a:solidFill>
              </a:rPr>
              <a:t>train and upskill existing workers to cover the duties of the employee out on PFL</a:t>
            </a:r>
          </a:p>
          <a:p>
            <a:pPr marL="914400" lvl="1" indent="-450850"/>
            <a:r>
              <a:rPr lang="en-US" sz="2400" dirty="0">
                <a:solidFill>
                  <a:srgbClr val="5B6770"/>
                </a:solidFill>
              </a:rPr>
              <a:t>hire and train additional workers</a:t>
            </a:r>
          </a:p>
          <a:p>
            <a:pPr marL="463550" lvl="1" indent="0">
              <a:buNone/>
            </a:pPr>
            <a:endParaRPr lang="en-US" sz="2400" dirty="0">
              <a:solidFill>
                <a:srgbClr val="5B6770"/>
              </a:solidFill>
            </a:endParaRPr>
          </a:p>
          <a:p>
            <a:pPr marL="0" lvl="1" indent="0">
              <a:buNone/>
            </a:pPr>
            <a:r>
              <a:rPr lang="en-US" sz="2400" dirty="0">
                <a:solidFill>
                  <a:srgbClr val="5B6770"/>
                </a:solidFill>
              </a:rPr>
              <a:t>This impact also includes costs related to recruitment and training related to new workers.</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43129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a:t>
            </a:r>
          </a:p>
        </p:txBody>
      </p:sp>
      <p:sp>
        <p:nvSpPr>
          <p:cNvPr id="3" name="Text Placeholder 2"/>
          <p:cNvSpPr>
            <a:spLocks noGrp="1"/>
          </p:cNvSpPr>
          <p:nvPr>
            <p:ph type="body" sz="quarter" idx="14"/>
          </p:nvPr>
        </p:nvSpPr>
        <p:spPr>
          <a:xfrm>
            <a:off x="510100" y="1683656"/>
            <a:ext cx="8115500" cy="3875315"/>
          </a:xfrm>
        </p:spPr>
        <p:txBody>
          <a:bodyPr>
            <a:normAutofit/>
          </a:bodyPr>
          <a:lstStyle/>
          <a:p>
            <a:pPr marL="0" indent="0">
              <a:buNone/>
            </a:pPr>
            <a:r>
              <a:rPr lang="en-US" sz="2400" dirty="0">
                <a:solidFill>
                  <a:srgbClr val="5B6770"/>
                </a:solidFill>
              </a:rPr>
              <a:t>The PFL SB Grant will take the form of up to four </a:t>
            </a:r>
            <a:r>
              <a:rPr lang="en-US" sz="2400" u="sng" dirty="0">
                <a:solidFill>
                  <a:srgbClr val="5B6770"/>
                </a:solidFill>
              </a:rPr>
              <a:t>grants</a:t>
            </a:r>
            <a:r>
              <a:rPr lang="en-US" sz="2400" dirty="0">
                <a:solidFill>
                  <a:srgbClr val="5B6770"/>
                </a:solidFill>
              </a:rPr>
              <a:t> to eligible entities who will then distribute micro-grant payments and administer the grant’s funding to California’s small businesses with 100 or less employees who have at least one employee out utilizing the PFL program.  </a:t>
            </a:r>
          </a:p>
          <a:p>
            <a:pPr marL="0" indent="0">
              <a:buNone/>
            </a:pPr>
            <a:endParaRPr lang="en-US" sz="2400" dirty="0">
              <a:solidFill>
                <a:srgbClr val="5B6770"/>
              </a:solidFill>
            </a:endParaRPr>
          </a:p>
          <a:p>
            <a:pPr marL="0" indent="0">
              <a:buNone/>
            </a:pPr>
            <a:r>
              <a:rPr lang="en-US" sz="2400" dirty="0">
                <a:solidFill>
                  <a:srgbClr val="5B6770"/>
                </a:solidFill>
              </a:rPr>
              <a:t>Each small business may receive up to $1,000 or $2,000 per employee utilizing PFL.</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4145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4 - Highlights </a:t>
            </a:r>
          </a:p>
        </p:txBody>
      </p:sp>
      <p:sp>
        <p:nvSpPr>
          <p:cNvPr id="3" name="Text Placeholder 2"/>
          <p:cNvSpPr>
            <a:spLocks noGrp="1"/>
          </p:cNvSpPr>
          <p:nvPr>
            <p:ph type="body" sz="quarter" idx="14"/>
          </p:nvPr>
        </p:nvSpPr>
        <p:spPr>
          <a:xfrm>
            <a:off x="391886" y="1625600"/>
            <a:ext cx="8233714" cy="4674616"/>
          </a:xfrm>
        </p:spPr>
        <p:txBody>
          <a:bodyPr>
            <a:normAutofit/>
          </a:bodyPr>
          <a:lstStyle/>
          <a:p>
            <a:pPr marL="682625" indent="-450850">
              <a:spcBef>
                <a:spcPts val="600"/>
              </a:spcBef>
            </a:pPr>
            <a:r>
              <a:rPr lang="en-US" sz="2400" dirty="0">
                <a:solidFill>
                  <a:srgbClr val="5B6770"/>
                </a:solidFill>
              </a:rPr>
              <a:t>The Solicitation for Proposals (SFP) will be released each fiscal year (FY), if funding is available.</a:t>
            </a:r>
          </a:p>
          <a:p>
            <a:pPr marL="682625" indent="-450850">
              <a:spcBef>
                <a:spcPts val="600"/>
              </a:spcBef>
            </a:pPr>
            <a:r>
              <a:rPr lang="en-US" sz="2400" dirty="0">
                <a:solidFill>
                  <a:srgbClr val="5B6770"/>
                </a:solidFill>
              </a:rPr>
              <a:t>Multiple Employer Contractors (MEC) will be chosen as grant awardees.  Standard MEC eligibility requirements will apply.</a:t>
            </a:r>
          </a:p>
          <a:p>
            <a:pPr marL="682625" indent="-450850">
              <a:spcBef>
                <a:spcPts val="600"/>
              </a:spcBef>
            </a:pPr>
            <a:r>
              <a:rPr lang="en-US" sz="2400" dirty="0">
                <a:solidFill>
                  <a:srgbClr val="5B6770"/>
                </a:solidFill>
              </a:rPr>
              <a:t>Total grant funding = $920K with Standard MEC grant awards between $250K - $500K</a:t>
            </a:r>
          </a:p>
          <a:p>
            <a:pPr marL="682625" indent="-450850">
              <a:spcBef>
                <a:spcPts val="600"/>
              </a:spcBef>
            </a:pPr>
            <a:r>
              <a:rPr lang="en-US" sz="2400" dirty="0">
                <a:solidFill>
                  <a:srgbClr val="5B6770"/>
                </a:solidFill>
              </a:rPr>
              <a:t>Administrative Fees capped at 13%.</a:t>
            </a:r>
          </a:p>
          <a:p>
            <a:pPr marL="682625" indent="-450850">
              <a:spcBef>
                <a:spcPts val="600"/>
              </a:spcBef>
            </a:pPr>
            <a:r>
              <a:rPr lang="en-US" sz="2400" dirty="0">
                <a:solidFill>
                  <a:srgbClr val="5B6770"/>
                </a:solidFill>
              </a:rPr>
              <a:t>No more than 12% in Support Costs granted.</a:t>
            </a:r>
          </a:p>
          <a:p>
            <a:pPr marL="682625" indent="-450850">
              <a:spcBef>
                <a:spcPts val="600"/>
              </a:spcBef>
            </a:pPr>
            <a:r>
              <a:rPr lang="en-US" sz="2400" dirty="0">
                <a:solidFill>
                  <a:srgbClr val="5B6770"/>
                </a:solidFill>
              </a:rPr>
              <a:t>Curriculum does not need to be reported.</a:t>
            </a:r>
          </a:p>
          <a:p>
            <a:pPr marL="682625" indent="-450850">
              <a:spcBef>
                <a:spcPts val="600"/>
              </a:spcBef>
            </a:pPr>
            <a:endParaRPr lang="en-US" sz="4500" dirty="0">
              <a:solidFill>
                <a:srgbClr val="5B6770"/>
              </a:solidFill>
            </a:endParaRP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219012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0099" y="534943"/>
            <a:ext cx="8115501" cy="689173"/>
          </a:xfrm>
        </p:spPr>
        <p:txBody>
          <a:bodyPr/>
          <a:lstStyle/>
          <a:p>
            <a:r>
              <a:rPr lang="en-US" sz="4000" dirty="0"/>
              <a:t>PFL SB Grant 4 - Highlights </a:t>
            </a:r>
          </a:p>
        </p:txBody>
      </p:sp>
      <p:sp>
        <p:nvSpPr>
          <p:cNvPr id="3" name="Text Placeholder 2"/>
          <p:cNvSpPr>
            <a:spLocks noGrp="1"/>
          </p:cNvSpPr>
          <p:nvPr>
            <p:ph type="body" sz="quarter" idx="14"/>
          </p:nvPr>
        </p:nvSpPr>
        <p:spPr>
          <a:xfrm>
            <a:off x="510100" y="1698170"/>
            <a:ext cx="8115500" cy="4171687"/>
          </a:xfrm>
        </p:spPr>
        <p:txBody>
          <a:bodyPr>
            <a:noAutofit/>
          </a:bodyPr>
          <a:lstStyle/>
          <a:p>
            <a:pPr marL="463550" indent="-350838">
              <a:spcBef>
                <a:spcPts val="500"/>
              </a:spcBef>
            </a:pPr>
            <a:r>
              <a:rPr lang="en-US" sz="2400" dirty="0">
                <a:solidFill>
                  <a:srgbClr val="5B6770"/>
                </a:solidFill>
              </a:rPr>
              <a:t>Participating small businesses must have 100 or less employees, with at least one employee utilizing the PFL program.  </a:t>
            </a:r>
          </a:p>
          <a:p>
            <a:pPr marL="463550" indent="-350838">
              <a:spcBef>
                <a:spcPts val="500"/>
              </a:spcBef>
            </a:pPr>
            <a:r>
              <a:rPr lang="en-US" sz="2400" dirty="0">
                <a:solidFill>
                  <a:srgbClr val="5B6770"/>
                </a:solidFill>
              </a:rPr>
              <a:t>MEC awardees will need to complete a mid-term and a final grant report and will collect and maintain data on participating small businesses and PFL participants.</a:t>
            </a:r>
          </a:p>
          <a:p>
            <a:pPr marL="463550" indent="-350838">
              <a:spcBef>
                <a:spcPts val="500"/>
              </a:spcBef>
            </a:pPr>
            <a:r>
              <a:rPr lang="en-US" sz="2400" dirty="0">
                <a:solidFill>
                  <a:srgbClr val="5B6770"/>
                </a:solidFill>
              </a:rPr>
              <a:t>Additional details and requirements will be included in the SFP each year.</a:t>
            </a:r>
          </a:p>
        </p:txBody>
      </p:sp>
      <p:sp>
        <p:nvSpPr>
          <p:cNvPr id="4" name="TextBox 3"/>
          <p:cNvSpPr txBox="1"/>
          <p:nvPr/>
        </p:nvSpPr>
        <p:spPr>
          <a:xfrm>
            <a:off x="6354657" y="6300216"/>
            <a:ext cx="2270943"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panose="020B0604020202020204"/>
                <a:ea typeface="+mn-ea"/>
                <a:cs typeface="+mn-cs"/>
              </a:rPr>
              <a:t>WWW.ETP.CA.GOV</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06254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932688" y="320040"/>
            <a:ext cx="7747288" cy="5861304"/>
          </a:xfrm>
        </p:spPr>
        <p:txBody>
          <a:bodyPr/>
          <a:lstStyle/>
          <a:p>
            <a:r>
              <a:rPr lang="en-US" sz="4400" dirty="0"/>
              <a:t>Todays Session:</a:t>
            </a:r>
          </a:p>
          <a:p>
            <a:endParaRPr lang="en-US" sz="2000" dirty="0"/>
          </a:p>
          <a:p>
            <a:pPr marL="457200" indent="-457200">
              <a:buFont typeface="Arial" panose="020B0604020202020204" pitchFamily="34" charset="0"/>
              <a:buChar char="•"/>
            </a:pPr>
            <a:r>
              <a:rPr lang="en-US" sz="3600" dirty="0"/>
              <a:t>Paid Family Leave Overview</a:t>
            </a:r>
            <a:endParaRPr lang="en-US" dirty="0"/>
          </a:p>
          <a:p>
            <a:pPr marL="457200" indent="-457200">
              <a:buFont typeface="Arial" panose="020B0604020202020204" pitchFamily="34" charset="0"/>
              <a:buChar char="•"/>
            </a:pPr>
            <a:r>
              <a:rPr lang="en-US" dirty="0">
                <a:solidFill>
                  <a:schemeClr val="bg1"/>
                </a:solidFill>
              </a:rPr>
              <a:t>Eligibility for Grant Awardees and Paid Family Leave Employers</a:t>
            </a:r>
          </a:p>
          <a:p>
            <a:pPr marL="457200" indent="-457200">
              <a:buFont typeface="Arial" panose="020B0604020202020204" pitchFamily="34" charset="0"/>
              <a:buChar char="•"/>
            </a:pPr>
            <a:r>
              <a:rPr lang="en-US" dirty="0"/>
              <a:t>Funding and Timeframes</a:t>
            </a:r>
          </a:p>
          <a:p>
            <a:pPr marL="457200" indent="-457200">
              <a:buFont typeface="Arial" panose="020B0604020202020204" pitchFamily="34" charset="0"/>
              <a:buChar char="•"/>
            </a:pPr>
            <a:r>
              <a:rPr lang="en-US" sz="3200" dirty="0"/>
              <a:t>Submission, Scoring, and Appeals</a:t>
            </a:r>
            <a:endParaRPr lang="en-US" sz="3200" u="sng" dirty="0"/>
          </a:p>
          <a:p>
            <a:pPr marL="457200" indent="-457200">
              <a:buFont typeface="Arial" panose="020B0604020202020204" pitchFamily="34" charset="0"/>
              <a:buChar char="•"/>
            </a:pPr>
            <a:r>
              <a:rPr lang="en-US" dirty="0"/>
              <a:t>Cal-E-Grants Overview</a:t>
            </a:r>
          </a:p>
          <a:p>
            <a:pPr marL="457200" indent="-457200">
              <a:buFont typeface="Arial" panose="020B0604020202020204" pitchFamily="34" charset="0"/>
              <a:buChar char="•"/>
            </a:pPr>
            <a:r>
              <a:rPr lang="en-US" dirty="0"/>
              <a:t>Questions &amp; Answers</a:t>
            </a:r>
          </a:p>
          <a:p>
            <a:endParaRPr lang="en-US" dirty="0"/>
          </a:p>
        </p:txBody>
      </p:sp>
    </p:spTree>
    <p:extLst>
      <p:ext uri="{BB962C8B-B14F-4D97-AF65-F5344CB8AC3E}">
        <p14:creationId xmlns:p14="http://schemas.microsoft.com/office/powerpoint/2010/main" val="291564233"/>
      </p:ext>
    </p:extLst>
  </p:cSld>
  <p:clrMapOvr>
    <a:masterClrMapping/>
  </p:clrMapOvr>
</p:sld>
</file>

<file path=ppt/theme/theme1.xml><?xml version="1.0" encoding="utf-8"?>
<a:theme xmlns:a="http://schemas.openxmlformats.org/drawingml/2006/main" name="ETP Standard Powerpoint">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10289</TotalTime>
  <Words>2141</Words>
  <Application>Microsoft Office PowerPoint</Application>
  <PresentationFormat>On-screen Show (4:3)</PresentationFormat>
  <Paragraphs>309</Paragraphs>
  <Slides>28</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Baguet Script</vt:lpstr>
      <vt:lpstr>Calibri</vt:lpstr>
      <vt:lpstr>Century Gothic</vt:lpstr>
      <vt:lpstr>ETP Standard Powerpoint</vt:lpstr>
      <vt:lpstr> Paid Family Leave Small Business (PFL SB) Grant 4  Presented by:   Chris Hoover, Manager   San Francisco Bay Area   Regional Office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Brent Rector</dc:creator>
  <cp:lastModifiedBy>Hoover, Christopher@ETP</cp:lastModifiedBy>
  <cp:revision>290</cp:revision>
  <cp:lastPrinted>2024-01-17T16:14:58Z</cp:lastPrinted>
  <dcterms:created xsi:type="dcterms:W3CDTF">2018-10-02T16:23:54Z</dcterms:created>
  <dcterms:modified xsi:type="dcterms:W3CDTF">2026-02-02T23:09:47Z</dcterms:modified>
</cp:coreProperties>
</file>